
<file path=[Content_Types].xml><?xml version="1.0" encoding="utf-8"?>
<Types xmlns="http://schemas.openxmlformats.org/package/2006/content-types">
  <Default Extension="emf" ContentType="image/x-emf"/>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4"/>
  </p:sldMasterIdLst>
  <p:notesMasterIdLst>
    <p:notesMasterId r:id="rId16"/>
  </p:notesMasterIdLst>
  <p:handoutMasterIdLst>
    <p:handoutMasterId r:id="rId17"/>
  </p:handoutMasterIdLst>
  <p:sldIdLst>
    <p:sldId id="257" r:id="rId5"/>
    <p:sldId id="263" r:id="rId6"/>
    <p:sldId id="264" r:id="rId7"/>
    <p:sldId id="269" r:id="rId8"/>
    <p:sldId id="265" r:id="rId9"/>
    <p:sldId id="266" r:id="rId10"/>
    <p:sldId id="273" r:id="rId11"/>
    <p:sldId id="274" r:id="rId12"/>
    <p:sldId id="272" r:id="rId13"/>
    <p:sldId id="268" r:id="rId14"/>
    <p:sldId id="262" r:id="rId15"/>
  </p:sldIdLst>
  <p:sldSz cx="12192000" cy="6858000"/>
  <p:notesSz cx="6858000" cy="9144000"/>
  <p:embeddedFontLst>
    <p:embeddedFont>
      <p:font typeface="Acumin Pro" panose="020B0604020202020204" charset="0"/>
      <p:regular r:id="rId18"/>
      <p:bold r:id="rId19"/>
      <p:italic r:id="rId20"/>
      <p:boldItalic r:id="rId21"/>
    </p:embeddedFont>
    <p:embeddedFont>
      <p:font typeface="Acumin Pro ExtraCondensed" panose="020B0604020202020204" charset="0"/>
      <p:regular r:id="rId22"/>
      <p:bold r:id="rId23"/>
      <p:italic r:id="rId24"/>
      <p:boldItalic r:id="rId25"/>
    </p:embeddedFont>
    <p:embeddedFont>
      <p:font typeface="Acumin Pro Semibold" panose="020B0604020202020204" charset="0"/>
      <p:regular r:id="rId26"/>
      <p:bold r:id="rId27"/>
      <p:italic r:id="rId28"/>
      <p:boldItalic r:id="rId29"/>
    </p:embeddedFont>
    <p:embeddedFont>
      <p:font typeface="Acumin Pro SemiCondensed" panose="020B060402020202020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Cambria Math" panose="02040503050406030204" pitchFamily="18" charset="0"/>
      <p:regular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34C11A-1375-D42F-9F1E-208DD6EC1EAC}" name="Aditya Anilkumar" initials="AA" userId="Aditya Anilkumar"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336" autoAdjust="0"/>
  </p:normalViewPr>
  <p:slideViewPr>
    <p:cSldViewPr snapToGrid="0">
      <p:cViewPr varScale="1">
        <p:scale>
          <a:sx n="52" d="100"/>
          <a:sy n="52" d="100"/>
        </p:scale>
        <p:origin x="1136" y="6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presProps" Target="presProps.xml"/><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14E82-ADCD-FD47-BF65-1CB77688E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D77275F-47EE-5D41-9AD1-87DB20B6D6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A56EDA-A6C4-4448-81DB-D569FC06E2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9A5776-8919-4545-841A-B3D7B8C234F7}" type="slidenum">
              <a:rPr lang="en-US" smtClean="0"/>
              <a:t>‹#›</a:t>
            </a:fld>
            <a:endParaRPr lang="en-US"/>
          </a:p>
        </p:txBody>
      </p:sp>
      <p:sp>
        <p:nvSpPr>
          <p:cNvPr id="6" name="Date Placeholder 5">
            <a:extLst>
              <a:ext uri="{FF2B5EF4-FFF2-40B4-BE49-F238E27FC236}">
                <a16:creationId xmlns:a16="http://schemas.microsoft.com/office/drawing/2014/main" id="{0C9F3C12-DCB7-CE45-91CF-EA40F829F7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D61072-73DA-A04B-8A41-67DE4C728D5B}" type="datetimeFigureOut">
              <a:rPr lang="en-US" smtClean="0"/>
              <a:t>4/22/2023</a:t>
            </a:fld>
            <a:endParaRPr lang="en-US"/>
          </a:p>
        </p:txBody>
      </p:sp>
    </p:spTree>
    <p:extLst>
      <p:ext uri="{BB962C8B-B14F-4D97-AF65-F5344CB8AC3E}">
        <p14:creationId xmlns:p14="http://schemas.microsoft.com/office/powerpoint/2010/main" val="3823383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65683-8446-064B-AD30-47BA72480F7C}" type="datetimeFigureOut">
              <a:rPr lang="en-US" smtClean="0"/>
              <a:t>4/22/2023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63BD6-9A76-3E42-9DF3-1D28BC75B5C8}" type="slidenum">
              <a:rPr lang="en-US" smtClean="0"/>
              <a:t>‹#›</a:t>
            </a:fld>
            <a:endParaRPr lang="en-US"/>
          </a:p>
        </p:txBody>
      </p:sp>
    </p:spTree>
    <p:extLst>
      <p:ext uri="{BB962C8B-B14F-4D97-AF65-F5344CB8AC3E}">
        <p14:creationId xmlns:p14="http://schemas.microsoft.com/office/powerpoint/2010/main" val="257067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a:t>
            </a:fld>
            <a:endParaRPr lang="en-US"/>
          </a:p>
        </p:txBody>
      </p:sp>
    </p:spTree>
    <p:extLst>
      <p:ext uri="{BB962C8B-B14F-4D97-AF65-F5344CB8AC3E}">
        <p14:creationId xmlns:p14="http://schemas.microsoft.com/office/powerpoint/2010/main" val="3785089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 surface to induce turbulent flow and </a:t>
            </a:r>
            <a:r>
              <a:rPr lang="en-US" dirty="0" err="1"/>
              <a:t>aoa</a:t>
            </a:r>
            <a:r>
              <a:rPr lang="en-US" dirty="0"/>
              <a:t> of 30 to maximize frontal projected area and drag</a:t>
            </a:r>
          </a:p>
        </p:txBody>
      </p:sp>
      <p:sp>
        <p:nvSpPr>
          <p:cNvPr id="4" name="Slide Number Placeholder 3"/>
          <p:cNvSpPr>
            <a:spLocks noGrp="1"/>
          </p:cNvSpPr>
          <p:nvPr>
            <p:ph type="sldNum" sz="quarter" idx="5"/>
          </p:nvPr>
        </p:nvSpPr>
        <p:spPr/>
        <p:txBody>
          <a:bodyPr/>
          <a:lstStyle/>
          <a:p>
            <a:fld id="{37C63BD6-9A76-3E42-9DF3-1D28BC75B5C8}" type="slidenum">
              <a:rPr lang="en-US" smtClean="0"/>
              <a:t>10</a:t>
            </a:fld>
            <a:endParaRPr lang="en-US"/>
          </a:p>
        </p:txBody>
      </p:sp>
    </p:spTree>
    <p:extLst>
      <p:ext uri="{BB962C8B-B14F-4D97-AF65-F5344CB8AC3E}">
        <p14:creationId xmlns:p14="http://schemas.microsoft.com/office/powerpoint/2010/main" val="502703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11</a:t>
            </a:fld>
            <a:endParaRPr lang="en-US"/>
          </a:p>
        </p:txBody>
      </p:sp>
    </p:spTree>
    <p:extLst>
      <p:ext uri="{BB962C8B-B14F-4D97-AF65-F5344CB8AC3E}">
        <p14:creationId xmlns:p14="http://schemas.microsoft.com/office/powerpoint/2010/main" val="2559612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a:buChar char="•"/>
            </a:pPr>
            <a:r>
              <a:rPr lang="en-US" sz="1200" dirty="0">
                <a:latin typeface="Calibri-Bold"/>
              </a:rPr>
              <a:t>Airbrakes are extremely important in helping steer a rocket in a particular direction as well as controlling its speed</a:t>
            </a:r>
            <a:endParaRPr lang="en-US" dirty="0"/>
          </a:p>
          <a:p>
            <a:pPr algn="l">
              <a:buFont typeface="Arial"/>
              <a:buChar char="•"/>
            </a:pPr>
            <a:r>
              <a:rPr lang="en-US" sz="1200" dirty="0">
                <a:latin typeface="Calibri-Bold"/>
              </a:rPr>
              <a:t>This experiment aims to characterize the drag acting on a rocket during its ascent</a:t>
            </a:r>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2</a:t>
            </a:fld>
            <a:endParaRPr lang="en-US"/>
          </a:p>
        </p:txBody>
      </p:sp>
    </p:spTree>
    <p:extLst>
      <p:ext uri="{BB962C8B-B14F-4D97-AF65-F5344CB8AC3E}">
        <p14:creationId xmlns:p14="http://schemas.microsoft.com/office/powerpoint/2010/main" val="678703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3</a:t>
            </a:fld>
            <a:endParaRPr lang="en-US"/>
          </a:p>
        </p:txBody>
      </p:sp>
    </p:spTree>
    <p:extLst>
      <p:ext uri="{BB962C8B-B14F-4D97-AF65-F5344CB8AC3E}">
        <p14:creationId xmlns:p14="http://schemas.microsoft.com/office/powerpoint/2010/main" val="2468588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4</a:t>
            </a:fld>
            <a:endParaRPr lang="en-US"/>
          </a:p>
        </p:txBody>
      </p:sp>
    </p:spTree>
    <p:extLst>
      <p:ext uri="{BB962C8B-B14F-4D97-AF65-F5344CB8AC3E}">
        <p14:creationId xmlns:p14="http://schemas.microsoft.com/office/powerpoint/2010/main" val="268195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5</a:t>
            </a:fld>
            <a:endParaRPr lang="en-US"/>
          </a:p>
        </p:txBody>
      </p:sp>
    </p:spTree>
    <p:extLst>
      <p:ext uri="{BB962C8B-B14F-4D97-AF65-F5344CB8AC3E}">
        <p14:creationId xmlns:p14="http://schemas.microsoft.com/office/powerpoint/2010/main" val="3497044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Bold"/>
              </a:rPr>
              <a:t>All thread bent to allow airbrake to be tested at 30deg wo interfering top of test section. Using jig in calibration out the drag force effects of the frontal projected area of the exposed jig and allows for only the drag force effects of the top surface of the airbrake to be measure. 60hz is 44.66m/s</a:t>
            </a:r>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6</a:t>
            </a:fld>
            <a:endParaRPr lang="en-US"/>
          </a:p>
        </p:txBody>
      </p:sp>
    </p:spTree>
    <p:extLst>
      <p:ext uri="{BB962C8B-B14F-4D97-AF65-F5344CB8AC3E}">
        <p14:creationId xmlns:p14="http://schemas.microsoft.com/office/powerpoint/2010/main" val="3453423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7</a:t>
            </a:fld>
            <a:endParaRPr lang="en-US"/>
          </a:p>
        </p:txBody>
      </p:sp>
    </p:spTree>
    <p:extLst>
      <p:ext uri="{BB962C8B-B14F-4D97-AF65-F5344CB8AC3E}">
        <p14:creationId xmlns:p14="http://schemas.microsoft.com/office/powerpoint/2010/main" val="544833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The team reparsed the data to investigate the effects of angle of attack on the coefficient of drag of the airbrake. Evidently, it follows a similar trend as the drag force results and increases exponentially with angle of attack. As the angle increases, the projected area does so as well. Turbulent flow carries larger velocities closer to the wall and thus has more momentum. This higher momentum delays boundary layer seperation and generates a smaller wake. A lower wake area increases the pressure behind the body, reducing the change in pressure across the model and thus reduces form drag. For a bluff body, form drag is the largest contributor – reducing this form drag with a turbulent flow causes the total drag to decrease despite the increase in skin friction drag that results from the turbulent airflow. As seen by the fact that the drag force is larger for the rougher surface than the laminar-flow inducing airbrake, it can be justified that the team’s assumption to characterize the airbrake as a streamline body for all angles of attack is correct. Had the assumption been incorrect and the model was actually to be modeled as a bluff body, turbulence would have caused the drag to be less than the drag from the laminar flow.</a:t>
            </a:r>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8</a:t>
            </a:fld>
            <a:endParaRPr lang="en-US"/>
          </a:p>
        </p:txBody>
      </p:sp>
    </p:spTree>
    <p:extLst>
      <p:ext uri="{BB962C8B-B14F-4D97-AF65-F5344CB8AC3E}">
        <p14:creationId xmlns:p14="http://schemas.microsoft.com/office/powerpoint/2010/main" val="424229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geometry/area doesn’t change and air density doesn’t change. Max drag at 30 with turbulent Prototype velocity is rocket velocity when airbrake is intended to be deployed</a:t>
            </a:r>
          </a:p>
        </p:txBody>
      </p:sp>
      <p:sp>
        <p:nvSpPr>
          <p:cNvPr id="4" name="Slide Number Placeholder 3"/>
          <p:cNvSpPr>
            <a:spLocks noGrp="1"/>
          </p:cNvSpPr>
          <p:nvPr>
            <p:ph type="sldNum" sz="quarter" idx="5"/>
          </p:nvPr>
        </p:nvSpPr>
        <p:spPr/>
        <p:txBody>
          <a:bodyPr/>
          <a:lstStyle/>
          <a:p>
            <a:fld id="{37C63BD6-9A76-3E42-9DF3-1D28BC75B5C8}" type="slidenum">
              <a:rPr lang="en-US" smtClean="0"/>
              <a:t>9</a:t>
            </a:fld>
            <a:endParaRPr lang="en-US"/>
          </a:p>
        </p:txBody>
      </p:sp>
    </p:spTree>
    <p:extLst>
      <p:ext uri="{BB962C8B-B14F-4D97-AF65-F5344CB8AC3E}">
        <p14:creationId xmlns:p14="http://schemas.microsoft.com/office/powerpoint/2010/main" val="12703978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943100" y="1877220"/>
            <a:ext cx="6844439" cy="1661993"/>
          </a:xfrm>
          <a:prstGeom prst="rect">
            <a:avLst/>
          </a:prstGeom>
          <a:noFill/>
        </p:spPr>
        <p:txBody>
          <a:bodyPr wrap="square" lIns="0" tIns="0" rIns="0" bIns="0" rtlCol="0">
            <a:spAutoFit/>
          </a:bodyPr>
          <a:lstStyle/>
          <a:p>
            <a:r>
              <a:rPr lang="en-US" sz="180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endParaRPr lang="en-US" sz="1800">
              <a:solidFill>
                <a:schemeClr val="bg1"/>
              </a:solidFill>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943100" y="3846218"/>
            <a:ext cx="7225680"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a:solidFill>
                  <a:schemeClr val="accent1"/>
                </a:solidFill>
              </a:rPr>
              <a:t>https://</a:t>
            </a:r>
            <a:r>
              <a:rPr lang="en-US" err="1">
                <a:solidFill>
                  <a:schemeClr val="accent1"/>
                </a:solidFill>
              </a:rPr>
              <a:t>support.office.com</a:t>
            </a:r>
            <a:r>
              <a:rPr lang="en-US">
                <a:solidFill>
                  <a:schemeClr val="accent1"/>
                </a:solidFill>
              </a:rPr>
              <a:t>/</a:t>
            </a:r>
            <a:r>
              <a:rPr lang="en-US" err="1">
                <a:solidFill>
                  <a:schemeClr val="accent1"/>
                </a:solidFill>
              </a:rPr>
              <a:t>en</a:t>
            </a:r>
            <a:r>
              <a:rPr lang="en-US">
                <a:solidFill>
                  <a:schemeClr val="accent1"/>
                </a:solidFill>
              </a:rPr>
              <a:t>-us/article/Make-your-PowerPoint-presentations-accessible-6f7772b2-2f33-4bd2-8ca7-dae3b2b3ef25</a:t>
            </a:r>
          </a:p>
        </p:txBody>
      </p:sp>
      <p:pic>
        <p:nvPicPr>
          <p:cNvPr id="20" name="Gold Triangle">
            <a:extLst>
              <a:ext uri="{FF2B5EF4-FFF2-40B4-BE49-F238E27FC236}">
                <a16:creationId xmlns:a16="http://schemas.microsoft.com/office/drawing/2014/main" id="{8FB3CDDA-E495-3748-8358-7ED0109F464A}"/>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5" y="6202177"/>
            <a:ext cx="1142268" cy="323968"/>
          </a:xfrm>
        </p:spPr>
        <p:txBody>
          <a:bodyPr/>
          <a:lstStyle>
            <a:lvl1pPr>
              <a:defRPr>
                <a:solidFill>
                  <a:schemeClr val="accent4">
                    <a:alpha val="70000"/>
                  </a:schemeClr>
                </a:solidFill>
              </a:defRPr>
            </a:lvl1pPr>
          </a:lstStyle>
          <a:p>
            <a:fld id="{049DC8E1-D369-0F48-9062-BB068AFD07CE}" type="datetime1">
              <a:rPr lang="en-US" smtClean="0"/>
              <a:pPr/>
              <a:t>4/22/2023</a:t>
            </a:fld>
            <a:endParaRPr lang="en-US"/>
          </a:p>
        </p:txBody>
      </p:sp>
      <p:cxnSp>
        <p:nvCxnSpPr>
          <p:cNvPr id="22" name="Line">
            <a:extLst>
              <a:ext uri="{FF2B5EF4-FFF2-40B4-BE49-F238E27FC236}">
                <a16:creationId xmlns:a16="http://schemas.microsoft.com/office/drawing/2014/main" id="{6E05FCF8-5823-9D4D-B7F3-412E5BDD4E01}"/>
              </a:ext>
            </a:extLst>
          </p:cNvPr>
          <p:cNvCxnSpPr>
            <a:cxnSpLocks/>
          </p:cNvCxnSpPr>
          <p:nvPr userDrawn="1"/>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pic>
        <p:nvPicPr>
          <p:cNvPr id="9" name="Purdue CoBrand">
            <a:extLst>
              <a:ext uri="{FF2B5EF4-FFF2-40B4-BE49-F238E27FC236}">
                <a16:creationId xmlns:a16="http://schemas.microsoft.com/office/drawing/2014/main" id="{FD0EC21E-06D9-A343-B534-0EED0F3D39CB}"/>
              </a:ext>
            </a:extLst>
          </p:cNvPr>
          <p:cNvPicPr>
            <a:picLocks noChangeAspect="1"/>
          </p:cNvPicPr>
          <p:nvPr userDrawn="1"/>
        </p:nvPicPr>
        <p:blipFill>
          <a:blip r:embed="rId3"/>
          <a:stretch>
            <a:fillRect/>
          </a:stretch>
        </p:blipFill>
        <p:spPr>
          <a:xfrm>
            <a:off x="1071700" y="5981517"/>
            <a:ext cx="4349081" cy="460490"/>
          </a:xfrm>
          <a:prstGeom prst="rect">
            <a:avLst/>
          </a:prstGeom>
        </p:spPr>
      </p:pic>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12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43100" y="1626244"/>
            <a:ext cx="7911945"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950624" y="3990085"/>
            <a:ext cx="7096269"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pic>
        <p:nvPicPr>
          <p:cNvPr id="11" name="Black Triangle">
            <a:extLst>
              <a:ext uri="{FF2B5EF4-FFF2-40B4-BE49-F238E27FC236}">
                <a16:creationId xmlns:a16="http://schemas.microsoft.com/office/drawing/2014/main" id="{89E231D1-E6F4-D744-B354-255815F71933}"/>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7" name="Date"/>
          <p:cNvSpPr>
            <a:spLocks noGrp="1"/>
          </p:cNvSpPr>
          <p:nvPr>
            <p:ph type="dt" sz="half" idx="10"/>
          </p:nvPr>
        </p:nvSpPr>
        <p:spPr/>
        <p:txBody>
          <a:bodyPr/>
          <a:lstStyle>
            <a:lvl1pPr>
              <a:defRPr>
                <a:solidFill>
                  <a:schemeClr val="accent4">
                    <a:alpha val="70000"/>
                  </a:schemeClr>
                </a:solidFill>
              </a:defRPr>
            </a:lvl1pPr>
          </a:lstStyle>
          <a:p>
            <a:fld id="{049DC8E1-D369-0F48-9062-BB068AFD07CE}" type="datetime1">
              <a:rPr lang="en-US" smtClean="0"/>
              <a:pPr/>
              <a:t>4/22/2023</a:t>
            </a:fld>
            <a:endParaRPr lang="en-US"/>
          </a:p>
        </p:txBody>
      </p:sp>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pic>
        <p:nvPicPr>
          <p:cNvPr id="10" name="Purdue CoBrand">
            <a:extLst>
              <a:ext uri="{FF2B5EF4-FFF2-40B4-BE49-F238E27FC236}">
                <a16:creationId xmlns:a16="http://schemas.microsoft.com/office/drawing/2014/main" id="{A8039CCF-6BDE-2446-8098-6725C051C4AE}"/>
              </a:ext>
            </a:extLst>
          </p:cNvPr>
          <p:cNvPicPr>
            <a:picLocks noChangeAspect="1"/>
          </p:cNvPicPr>
          <p:nvPr userDrawn="1"/>
        </p:nvPicPr>
        <p:blipFill>
          <a:blip r:embed="rId3"/>
          <a:stretch>
            <a:fillRect/>
          </a:stretch>
        </p:blipFill>
        <p:spPr>
          <a:xfrm>
            <a:off x="1071700" y="5981517"/>
            <a:ext cx="4349081" cy="460490"/>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12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3554"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043553" y="1345167"/>
            <a:ext cx="7321993"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950849" y="1962540"/>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10136783" y="6202177"/>
            <a:ext cx="103776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4/22/2023</a:t>
            </a:fld>
            <a:endParaRPr lang="en-US"/>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11206124"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pic>
        <p:nvPicPr>
          <p:cNvPr id="9" name="Purdue CoBrand">
            <a:extLst>
              <a:ext uri="{FF2B5EF4-FFF2-40B4-BE49-F238E27FC236}">
                <a16:creationId xmlns:a16="http://schemas.microsoft.com/office/drawing/2014/main" id="{06EF2D96-7ABD-AA4C-812C-5E937110CF7A}"/>
              </a:ext>
            </a:extLst>
          </p:cNvPr>
          <p:cNvPicPr>
            <a:picLocks noChangeAspect="1"/>
          </p:cNvPicPr>
          <p:nvPr userDrawn="1"/>
        </p:nvPicPr>
        <p:blipFill>
          <a:blip r:embed="rId3"/>
          <a:stretch>
            <a:fillRect/>
          </a:stretch>
        </p:blipFill>
        <p:spPr>
          <a:xfrm>
            <a:off x="1071700" y="5981517"/>
            <a:ext cx="4349081" cy="460490"/>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043553"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043553" y="1345166"/>
            <a:ext cx="7288495"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943100" y="1917389"/>
            <a:ext cx="4591332"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803762" y="1920876"/>
            <a:ext cx="483790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10049694" y="6202177"/>
            <a:ext cx="1124849"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4/22/2023</a:t>
            </a:fld>
            <a:endParaRPr lang="en-US"/>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11213873"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970BCE94-BD9B-4241-BD65-BBA3EF81722D}"/>
              </a:ext>
            </a:extLst>
          </p:cNvPr>
          <p:cNvPicPr>
            <a:picLocks noChangeAspect="1"/>
          </p:cNvPicPr>
          <p:nvPr userDrawn="1"/>
        </p:nvPicPr>
        <p:blipFill>
          <a:blip r:embed="rId3"/>
          <a:stretch>
            <a:fillRect/>
          </a:stretch>
        </p:blipFill>
        <p:spPr>
          <a:xfrm>
            <a:off x="1071700" y="5981517"/>
            <a:ext cx="4349081" cy="460490"/>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1035804" y="304800"/>
            <a:ext cx="3838891" cy="1004121"/>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a:t>Brief photo caption. Place in top left or right corner. </a:t>
            </a:r>
            <a:r>
              <a:rPr lang="en-US" err="1"/>
              <a:t>Acumin</a:t>
            </a:r>
            <a:r>
              <a:rPr lang="en-US"/>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9821333" y="0"/>
            <a:ext cx="2370667"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6" y="6202177"/>
            <a:ext cx="1142267" cy="323968"/>
          </a:xfrm>
        </p:spPr>
        <p:txBody>
          <a:bodyPr/>
          <a:lstStyle>
            <a:lvl1pPr>
              <a:defRPr>
                <a:solidFill>
                  <a:schemeClr val="accent4">
                    <a:alpha val="70000"/>
                  </a:schemeClr>
                </a:solidFill>
              </a:defRPr>
            </a:lvl1pPr>
          </a:lstStyle>
          <a:p>
            <a:fld id="{049DC8E1-D369-0F48-9062-BB068AFD07CE}" type="datetime1">
              <a:rPr lang="en-US" smtClean="0"/>
              <a:pPr/>
              <a:t>4/22/2023</a:t>
            </a:fld>
            <a:endParaRPr lang="en-US"/>
          </a:p>
        </p:txBody>
      </p:sp>
      <p:cxnSp>
        <p:nvCxnSpPr>
          <p:cNvPr id="22" name="Line 3">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pic>
        <p:nvPicPr>
          <p:cNvPr id="8" name="Purdue CoBrand">
            <a:extLst>
              <a:ext uri="{FF2B5EF4-FFF2-40B4-BE49-F238E27FC236}">
                <a16:creationId xmlns:a16="http://schemas.microsoft.com/office/drawing/2014/main" id="{2A8018F3-39C6-9E48-AF84-A5CFA868AE77}"/>
              </a:ext>
            </a:extLst>
          </p:cNvPr>
          <p:cNvPicPr>
            <a:picLocks noChangeAspect="1"/>
          </p:cNvPicPr>
          <p:nvPr userDrawn="1"/>
        </p:nvPicPr>
        <p:blipFill>
          <a:blip r:embed="rId3"/>
          <a:stretch>
            <a:fillRect/>
          </a:stretch>
        </p:blipFill>
        <p:spPr>
          <a:xfrm>
            <a:off x="1071700" y="5981517"/>
            <a:ext cx="4349081" cy="460490"/>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64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893545" y="1466567"/>
            <a:ext cx="6419331"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eg Medium" pitchFamily="2" charset="77"/>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9821333" y="0"/>
            <a:ext cx="2370667"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10154195" y="6202177"/>
            <a:ext cx="1020348" cy="323968"/>
          </a:xfrm>
        </p:spPr>
        <p:txBody>
          <a:bodyPr/>
          <a:lstStyle>
            <a:lvl1pPr>
              <a:defRPr>
                <a:solidFill>
                  <a:schemeClr val="accent4">
                    <a:alpha val="70000"/>
                  </a:schemeClr>
                </a:solidFill>
              </a:defRPr>
            </a:lvl1pPr>
          </a:lstStyle>
          <a:p>
            <a:fld id="{049DC8E1-D369-0F48-9062-BB068AFD07CE}" type="datetime1">
              <a:rPr lang="en-US" smtClean="0"/>
              <a:pPr/>
              <a:t>4/22/2023</a:t>
            </a:fld>
            <a:endParaRPr lang="en-US"/>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CE9D7228-28A3-1D48-876D-DA763A1FC67D}"/>
              </a:ext>
            </a:extLst>
          </p:cNvPr>
          <p:cNvPicPr>
            <a:picLocks noChangeAspect="1"/>
          </p:cNvPicPr>
          <p:nvPr userDrawn="1"/>
        </p:nvPicPr>
        <p:blipFill>
          <a:blip r:embed="rId3"/>
          <a:stretch>
            <a:fillRect/>
          </a:stretch>
        </p:blipFill>
        <p:spPr>
          <a:xfrm>
            <a:off x="1071700" y="5981517"/>
            <a:ext cx="4349081" cy="46049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35351" y="1557666"/>
            <a:ext cx="7334529"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959575" y="2578488"/>
            <a:ext cx="6487002" cy="1024867"/>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pic>
        <p:nvPicPr>
          <p:cNvPr id="11" name="Black Triangle">
            <a:extLst>
              <a:ext uri="{FF2B5EF4-FFF2-40B4-BE49-F238E27FC236}">
                <a16:creationId xmlns:a16="http://schemas.microsoft.com/office/drawing/2014/main" id="{904FC13A-FC75-1849-92C4-9C25AD10CCBD}"/>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10084526" y="6202177"/>
            <a:ext cx="1090017" cy="323968"/>
          </a:xfrm>
        </p:spPr>
        <p:txBody>
          <a:bodyPr/>
          <a:lstStyle>
            <a:lvl1pPr>
              <a:defRPr>
                <a:solidFill>
                  <a:schemeClr val="accent4">
                    <a:alpha val="70000"/>
                  </a:schemeClr>
                </a:solidFill>
              </a:defRPr>
            </a:lvl1pPr>
          </a:lstStyle>
          <a:p>
            <a:fld id="{049DC8E1-D369-0F48-9062-BB068AFD07CE}" type="datetime1">
              <a:rPr lang="en-US" smtClean="0"/>
              <a:pPr/>
              <a:t>4/22/2023</a:t>
            </a:fld>
            <a:endParaRPr lang="en-US"/>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pic>
        <p:nvPicPr>
          <p:cNvPr id="9" name="Purdue CoBrand">
            <a:extLst>
              <a:ext uri="{FF2B5EF4-FFF2-40B4-BE49-F238E27FC236}">
                <a16:creationId xmlns:a16="http://schemas.microsoft.com/office/drawing/2014/main" id="{574CD809-24C9-0F40-A241-8FBE0CD32E33}"/>
              </a:ext>
            </a:extLst>
          </p:cNvPr>
          <p:cNvPicPr>
            <a:picLocks noChangeAspect="1"/>
          </p:cNvPicPr>
          <p:nvPr userDrawn="1"/>
        </p:nvPicPr>
        <p:blipFill>
          <a:blip r:embed="rId3"/>
          <a:stretch>
            <a:fillRect/>
          </a:stretch>
        </p:blipFill>
        <p:spPr>
          <a:xfrm>
            <a:off x="1071700" y="5981517"/>
            <a:ext cx="4349081" cy="460490"/>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guide id="8" pos="12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154195" y="6202177"/>
            <a:ext cx="1020348"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4/22/2023</a:t>
            </a:fld>
            <a:endParaRPr lang="en-US"/>
          </a:p>
        </p:txBody>
      </p:sp>
      <p:sp>
        <p:nvSpPr>
          <p:cNvPr id="6" name="Slide Number Placeholder 5"/>
          <p:cNvSpPr>
            <a:spLocks noGrp="1"/>
          </p:cNvSpPr>
          <p:nvPr>
            <p:ph type="sldNum" sz="quarter" idx="4"/>
          </p:nvPr>
        </p:nvSpPr>
        <p:spPr>
          <a:xfrm>
            <a:off x="1129911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r>
              <a:rPr lang="en-US"/>
              <a:t>1</a:t>
            </a:r>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p:nvCxnSpPr>
        <p:spPr>
          <a:xfrm>
            <a:off x="11200667"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image" Target="../media/image1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021E30B-3F73-3D4B-B22E-DFCD13F0982C}"/>
              </a:ext>
            </a:extLst>
          </p:cNvPr>
          <p:cNvSpPr>
            <a:spLocks noGrp="1"/>
          </p:cNvSpPr>
          <p:nvPr>
            <p:ph type="subTitle" idx="1"/>
          </p:nvPr>
        </p:nvSpPr>
        <p:spPr>
          <a:xfrm>
            <a:off x="1080961" y="2797244"/>
            <a:ext cx="9040475" cy="805349"/>
          </a:xfrm>
        </p:spPr>
        <p:txBody>
          <a:bodyPr/>
          <a:lstStyle/>
          <a:p>
            <a:r>
              <a:rPr lang="en-US"/>
              <a:t>ME30801 Fluid Mechanics Lab, Open Lab Project</a:t>
            </a:r>
          </a:p>
          <a:p>
            <a:r>
              <a:rPr lang="en-US"/>
              <a:t>Division 1, Team 19</a:t>
            </a:r>
          </a:p>
        </p:txBody>
      </p:sp>
      <p:sp>
        <p:nvSpPr>
          <p:cNvPr id="4" name="Date">
            <a:extLst>
              <a:ext uri="{FF2B5EF4-FFF2-40B4-BE49-F238E27FC236}">
                <a16:creationId xmlns:a16="http://schemas.microsoft.com/office/drawing/2014/main" id="{4EEC893F-2E6E-8648-8011-345CAE3441CC}"/>
              </a:ext>
            </a:extLst>
          </p:cNvPr>
          <p:cNvSpPr>
            <a:spLocks noGrp="1"/>
          </p:cNvSpPr>
          <p:nvPr>
            <p:ph type="dt" sz="half" idx="10"/>
          </p:nvPr>
        </p:nvSpPr>
        <p:spPr/>
        <p:txBody>
          <a:bodyPr/>
          <a:lstStyle/>
          <a:p>
            <a:fld id="{049DC8E1-D369-0F48-9062-BB068AFD07CE}" type="datetime1">
              <a:rPr lang="en-US" smtClean="0"/>
              <a:pPr/>
              <a:t>4/22/2023</a:t>
            </a:fld>
            <a:endParaRPr lang="en-US"/>
          </a:p>
        </p:txBody>
      </p:sp>
      <p:sp>
        <p:nvSpPr>
          <p:cNvPr id="5" name="Slide Number">
            <a:extLst>
              <a:ext uri="{FF2B5EF4-FFF2-40B4-BE49-F238E27FC236}">
                <a16:creationId xmlns:a16="http://schemas.microsoft.com/office/drawing/2014/main" id="{BC6C36F4-D49A-904E-968D-C3A9784ABFE4}"/>
              </a:ext>
            </a:extLst>
          </p:cNvPr>
          <p:cNvSpPr>
            <a:spLocks noGrp="1"/>
          </p:cNvSpPr>
          <p:nvPr>
            <p:ph type="sldNum" sz="quarter" idx="12"/>
          </p:nvPr>
        </p:nvSpPr>
        <p:spPr>
          <a:xfrm>
            <a:off x="11213873" y="6181281"/>
            <a:ext cx="487680" cy="365760"/>
          </a:xfrm>
        </p:spPr>
        <p:txBody>
          <a:bodyPr/>
          <a:lstStyle/>
          <a:p>
            <a:fld id="{8A7A6979-0714-4377-B894-6BE4C2D6E202}" type="slidenum">
              <a:rPr lang="en-US" smtClean="0"/>
              <a:pPr/>
              <a:t>1</a:t>
            </a:fld>
            <a:endParaRPr lang="en-US"/>
          </a:p>
        </p:txBody>
      </p:sp>
      <p:sp>
        <p:nvSpPr>
          <p:cNvPr id="6" name="Subtitle">
            <a:extLst>
              <a:ext uri="{FF2B5EF4-FFF2-40B4-BE49-F238E27FC236}">
                <a16:creationId xmlns:a16="http://schemas.microsoft.com/office/drawing/2014/main" id="{14DA419F-FC6F-0ED0-2C70-99EE7749F453}"/>
              </a:ext>
            </a:extLst>
          </p:cNvPr>
          <p:cNvSpPr txBox="1">
            <a:spLocks/>
          </p:cNvSpPr>
          <p:nvPr/>
        </p:nvSpPr>
        <p:spPr>
          <a:xfrm>
            <a:off x="1067314" y="3942124"/>
            <a:ext cx="9040475" cy="80534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t>Agathiya Tharun, Joe Misenar, and Pranav Madhavan</a:t>
            </a:r>
          </a:p>
          <a:p>
            <a:r>
              <a:rPr lang="en-US"/>
              <a:t>School of Mechanical Engineering, Purdue University</a:t>
            </a:r>
          </a:p>
        </p:txBody>
      </p:sp>
      <p:sp>
        <p:nvSpPr>
          <p:cNvPr id="7" name="TextBox 6">
            <a:extLst>
              <a:ext uri="{FF2B5EF4-FFF2-40B4-BE49-F238E27FC236}">
                <a16:creationId xmlns:a16="http://schemas.microsoft.com/office/drawing/2014/main" id="{EC56DF44-7A8E-B628-6DB3-CF80AC066F88}"/>
              </a:ext>
            </a:extLst>
          </p:cNvPr>
          <p:cNvSpPr txBox="1"/>
          <p:nvPr/>
        </p:nvSpPr>
        <p:spPr>
          <a:xfrm>
            <a:off x="1885656" y="925732"/>
            <a:ext cx="9441473" cy="1323439"/>
          </a:xfrm>
          <a:prstGeom prst="rect">
            <a:avLst/>
          </a:prstGeom>
          <a:noFill/>
        </p:spPr>
        <p:txBody>
          <a:bodyPr wrap="square" rtlCol="0">
            <a:spAutoFit/>
          </a:bodyPr>
          <a:lstStyle/>
          <a:p>
            <a:r>
              <a:rPr lang="en-US" sz="4000" b="1" i="1" dirty="0">
                <a:latin typeface="+mj-lt"/>
              </a:rPr>
              <a:t>INFLUENCE OF SURFACE CONDITIONS AND ANGLE OF ATTACK ON AIRBRAKE DRAG</a:t>
            </a:r>
          </a:p>
        </p:txBody>
      </p:sp>
      <p:pic>
        <p:nvPicPr>
          <p:cNvPr id="58" name="Audio 57">
            <a:hlinkClick r:id="" action="ppaction://media"/>
            <a:extLst>
              <a:ext uri="{FF2B5EF4-FFF2-40B4-BE49-F238E27FC236}">
                <a16:creationId xmlns:a16="http://schemas.microsoft.com/office/drawing/2014/main" id="{9CD09FC2-6754-9CC7-8E67-C6AEACC70A1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64743580"/>
      </p:ext>
    </p:extLst>
  </p:cSld>
  <p:clrMapOvr>
    <a:masterClrMapping/>
  </p:clrMapOvr>
  <mc:AlternateContent xmlns:mc="http://schemas.openxmlformats.org/markup-compatibility/2006" xmlns:p14="http://schemas.microsoft.com/office/powerpoint/2010/main">
    <mc:Choice Requires="p14">
      <p:transition spd="med" p14:dur="700" advTm="16612">
        <p:fade/>
      </p:transition>
    </mc:Choice>
    <mc:Fallback xmlns="">
      <p:transition spd="med" advTm="166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a:xfrm>
                <a:off x="1043552" y="1141616"/>
                <a:ext cx="9533832" cy="4189613"/>
              </a:xfrm>
            </p:spPr>
            <p:txBody>
              <a:bodyPr vert="horz" lIns="0" tIns="0" rIns="0" bIns="0" rtlCol="0" anchor="t">
                <a:noAutofit/>
              </a:bodyPr>
              <a:lstStyle/>
              <a:p>
                <a:pPr marL="0" indent="0">
                  <a:buNone/>
                </a:pPr>
                <a:r>
                  <a:rPr lang="en-US" sz="2400" dirty="0">
                    <a:latin typeface="Calibri-Bold"/>
                  </a:rPr>
                  <a:t>To reduce apogee and maximize drag, PSP Spaceport America should design an airbrake with a rough surface and maintain an angle of attack of </a:t>
                </a:r>
                <a14:m>
                  <m:oMath xmlns:m="http://schemas.openxmlformats.org/officeDocument/2006/math">
                    <m:r>
                      <a:rPr lang="en-US" sz="2400" b="0" i="1" smtClean="0">
                        <a:latin typeface="Cambria Math" panose="02040503050406030204" pitchFamily="18" charset="0"/>
                      </a:rPr>
                      <m:t>30</m:t>
                    </m:r>
                    <m:r>
                      <a:rPr lang="en-US" sz="2400" b="0" i="1" smtClean="0">
                        <a:latin typeface="Cambria Math" panose="02040503050406030204" pitchFamily="18" charset="0"/>
                        <a:ea typeface="Cambria Math" panose="02040503050406030204" pitchFamily="18" charset="0"/>
                      </a:rPr>
                      <m:t>°</m:t>
                    </m:r>
                  </m:oMath>
                </a14:m>
                <a:r>
                  <a:rPr lang="en-US" sz="2400" dirty="0">
                    <a:latin typeface="Calibri-Bold"/>
                  </a:rPr>
                  <a:t>.</a:t>
                </a:r>
              </a:p>
              <a:p>
                <a:pPr marL="0" indent="0">
                  <a:buNone/>
                </a:pPr>
                <a:endParaRPr lang="en-US" sz="2400" dirty="0">
                  <a:latin typeface="Calibri-Bold"/>
                </a:endParaRPr>
              </a:p>
              <a:p>
                <a:pPr marL="0" indent="0">
                  <a:buNone/>
                </a:pPr>
                <a:r>
                  <a:rPr lang="en-US" sz="2400" dirty="0">
                    <a:latin typeface="Calibri-Bold"/>
                  </a:rPr>
                  <a:t>Using the results that the team has extrapolated from test data, PSP can calculate the duration of time for which the airbrake should be deployed to reduce apogee by the intended amount.</a:t>
                </a:r>
              </a:p>
              <a:p>
                <a:pPr marL="0" indent="0">
                  <a:buNone/>
                </a:pPr>
                <a:endParaRPr lang="en-US" sz="2400" dirty="0">
                  <a:latin typeface="Calibri-Bold"/>
                </a:endParaRPr>
              </a:p>
              <a:p>
                <a:pPr marL="0" indent="0" algn="l">
                  <a:buNone/>
                </a:pPr>
                <a:r>
                  <a:rPr lang="en-US" sz="2400" dirty="0">
                    <a:latin typeface="Calibri-Bold"/>
                  </a:rPr>
                  <a:t>Depending on various other factors, PSP may also choose a different surface condition and angle of attack to achieve drag forces anywhere within the range of </a:t>
                </a:r>
                <a14:m>
                  <m:oMath xmlns:m="http://schemas.openxmlformats.org/officeDocument/2006/math">
                    <m:r>
                      <a:rPr lang="en-US" sz="2400" i="1" dirty="0" smtClean="0">
                        <a:latin typeface="Cambria Math" panose="02040503050406030204" pitchFamily="18" charset="0"/>
                      </a:rPr>
                      <m:t>3.16</m:t>
                    </m:r>
                    <m:r>
                      <a:rPr lang="en-US" sz="2400" i="1" dirty="0" smtClean="0">
                        <a:latin typeface="Cambria Math" panose="02040503050406030204" pitchFamily="18" charset="0"/>
                      </a:rPr>
                      <m:t>𝑁</m:t>
                    </m:r>
                  </m:oMath>
                </a14:m>
                <a:r>
                  <a:rPr lang="en-US" sz="2400" dirty="0">
                    <a:latin typeface="Calibri-Bold"/>
                  </a:rPr>
                  <a:t> to </a:t>
                </a:r>
                <a14:m>
                  <m:oMath xmlns:m="http://schemas.openxmlformats.org/officeDocument/2006/math">
                    <m:r>
                      <a:rPr lang="en-US" sz="2400" i="1" dirty="0" smtClean="0">
                        <a:latin typeface="Cambria Math" panose="02040503050406030204" pitchFamily="18" charset="0"/>
                      </a:rPr>
                      <m:t>278.32</m:t>
                    </m:r>
                    <m:r>
                      <a:rPr lang="en-US" sz="2400" i="1" dirty="0" smtClean="0">
                        <a:latin typeface="Cambria Math" panose="02040503050406030204" pitchFamily="18" charset="0"/>
                      </a:rPr>
                      <m:t>𝑁</m:t>
                    </m:r>
                  </m:oMath>
                </a14:m>
                <a:r>
                  <a:rPr lang="en-US" sz="2400" dirty="0">
                    <a:latin typeface="Calibri-Bold"/>
                  </a:rPr>
                  <a:t> per airbrake as needed.</a:t>
                </a:r>
                <a:endParaRPr lang="en-US" sz="2400" dirty="0">
                  <a:highlight>
                    <a:srgbClr val="FFFF00"/>
                  </a:highlight>
                  <a:latin typeface="Acumin Pro"/>
                </a:endParaRPr>
              </a:p>
              <a:p>
                <a:pPr>
                  <a:buFont typeface="Arial" charset="2"/>
                  <a:buChar char="•"/>
                </a:pPr>
                <a:endParaRPr lang="en-US" sz="2400" dirty="0">
                  <a:highlight>
                    <a:srgbClr val="FFFF00"/>
                  </a:highlight>
                  <a:latin typeface="Calibri-Bold"/>
                </a:endParaRPr>
              </a:p>
              <a:p>
                <a:endParaRPr lang="en-US" sz="2400" dirty="0"/>
              </a:p>
            </p:txBody>
          </p:sp>
        </mc:Choice>
        <mc:Fallback xmlns="">
          <p:sp>
            <p:nvSpPr>
              <p:cNvPr id="4" name="Body Text">
                <a:extLst>
                  <a:ext uri="{FF2B5EF4-FFF2-40B4-BE49-F238E27FC236}">
                    <a16:creationId xmlns:a16="http://schemas.microsoft.com/office/drawing/2014/main" id="{1D37C11B-143A-F242-BB46-7995C2A2FD98}"/>
                  </a:ext>
                </a:extLst>
              </p:cNvPr>
              <p:cNvSpPr>
                <a:spLocks noGrp="1" noRot="1" noChangeAspect="1" noMove="1" noResize="1" noEditPoints="1" noAdjustHandles="1" noChangeArrowheads="1" noChangeShapeType="1" noTextEdit="1"/>
              </p:cNvSpPr>
              <p:nvPr>
                <p:ph type="body" sz="quarter" idx="14"/>
              </p:nvPr>
            </p:nvSpPr>
            <p:spPr>
              <a:xfrm>
                <a:off x="1043552" y="1141616"/>
                <a:ext cx="9533832" cy="4189613"/>
              </a:xfrm>
              <a:blipFill>
                <a:blip r:embed="rId5"/>
                <a:stretch>
                  <a:fillRect l="-1918" t="-2180" r="-1151"/>
                </a:stretch>
              </a:blipFill>
            </p:spPr>
            <p:txBody>
              <a:bodyPr/>
              <a:lstStyle/>
              <a:p>
                <a:r>
                  <a:rPr lang="en-US">
                    <a:noFill/>
                  </a:rPr>
                  <a:t> </a:t>
                </a:r>
              </a:p>
            </p:txBody>
          </p:sp>
        </mc:Fallback>
      </mc:AlternateContent>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4/22/2023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10</a:t>
            </a:fld>
            <a:endParaRPr lang="en-US"/>
          </a:p>
        </p:txBody>
      </p:sp>
      <p:sp>
        <p:nvSpPr>
          <p:cNvPr id="8" name="Title">
            <a:extLst>
              <a:ext uri="{FF2B5EF4-FFF2-40B4-BE49-F238E27FC236}">
                <a16:creationId xmlns:a16="http://schemas.microsoft.com/office/drawing/2014/main" id="{A93CE07B-95EC-A939-C4EF-3FF477CA5341}"/>
              </a:ext>
            </a:extLst>
          </p:cNvPr>
          <p:cNvSpPr txBox="1">
            <a:spLocks/>
          </p:cNvSpPr>
          <p:nvPr/>
        </p:nvSpPr>
        <p:spPr bwMode="blackWhite">
          <a:xfrm>
            <a:off x="1043552" y="360554"/>
            <a:ext cx="9234309" cy="51244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dirty="0"/>
              <a:t>Summary</a:t>
            </a:r>
          </a:p>
        </p:txBody>
      </p:sp>
      <p:pic>
        <p:nvPicPr>
          <p:cNvPr id="23" name="Audio 22">
            <a:hlinkClick r:id="" action="ppaction://media"/>
            <a:extLst>
              <a:ext uri="{FF2B5EF4-FFF2-40B4-BE49-F238E27FC236}">
                <a16:creationId xmlns:a16="http://schemas.microsoft.com/office/drawing/2014/main" id="{268858FA-391F-9597-1138-738F75BAC7E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59411127"/>
      </p:ext>
    </p:extLst>
  </p:cSld>
  <p:clrMapOvr>
    <a:masterClrMapping/>
  </p:clrMapOvr>
  <mc:AlternateContent xmlns:mc="http://schemas.openxmlformats.org/markup-compatibility/2006" xmlns:p14="http://schemas.microsoft.com/office/powerpoint/2010/main">
    <mc:Choice Requires="p14">
      <p:transition spd="med" p14:dur="700" advTm="46174">
        <p:fade/>
      </p:transition>
    </mc:Choice>
    <mc:Fallback xmlns="">
      <p:transition spd="med" advTm="461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4486-2A6A-DD4E-9A8D-861B2E201A1F}"/>
              </a:ext>
            </a:extLst>
          </p:cNvPr>
          <p:cNvSpPr>
            <a:spLocks noGrp="1"/>
          </p:cNvSpPr>
          <p:nvPr>
            <p:ph type="ctrTitle"/>
          </p:nvPr>
        </p:nvSpPr>
        <p:spPr>
          <a:xfrm>
            <a:off x="2669987" y="2875002"/>
            <a:ext cx="7334529" cy="1107996"/>
          </a:xfrm>
        </p:spPr>
        <p:txBody>
          <a:bodyPr/>
          <a:lstStyle/>
          <a:p>
            <a:r>
              <a:rPr lang="en-US" sz="8000" dirty="0"/>
              <a:t>Thank You</a:t>
            </a:r>
          </a:p>
        </p:txBody>
      </p:sp>
      <p:sp>
        <p:nvSpPr>
          <p:cNvPr id="4" name="Date Placeholder 3">
            <a:extLst>
              <a:ext uri="{FF2B5EF4-FFF2-40B4-BE49-F238E27FC236}">
                <a16:creationId xmlns:a16="http://schemas.microsoft.com/office/drawing/2014/main" id="{0B04DDC6-A6C5-6D40-8160-BEDB0CF8C6DD}"/>
              </a:ext>
            </a:extLst>
          </p:cNvPr>
          <p:cNvSpPr>
            <a:spLocks noGrp="1"/>
          </p:cNvSpPr>
          <p:nvPr>
            <p:ph type="dt" sz="half" idx="10"/>
          </p:nvPr>
        </p:nvSpPr>
        <p:spPr/>
        <p:txBody>
          <a:bodyPr/>
          <a:lstStyle/>
          <a:p>
            <a:fld id="{049DC8E1-D369-0F48-9062-BB068AFD07CE}" type="datetime1">
              <a:rPr lang="en-US" smtClean="0"/>
              <a:pPr/>
              <a:t>4/22/2023</a:t>
            </a:fld>
            <a:endParaRPr lang="en-US"/>
          </a:p>
        </p:txBody>
      </p:sp>
      <p:sp>
        <p:nvSpPr>
          <p:cNvPr id="5" name="Slide Number Placeholder 4">
            <a:extLst>
              <a:ext uri="{FF2B5EF4-FFF2-40B4-BE49-F238E27FC236}">
                <a16:creationId xmlns:a16="http://schemas.microsoft.com/office/drawing/2014/main" id="{B05C2BE5-BF22-EF46-A621-4EB44D385B5E}"/>
              </a:ext>
            </a:extLst>
          </p:cNvPr>
          <p:cNvSpPr>
            <a:spLocks noGrp="1"/>
          </p:cNvSpPr>
          <p:nvPr>
            <p:ph type="sldNum" sz="quarter" idx="12"/>
          </p:nvPr>
        </p:nvSpPr>
        <p:spPr/>
        <p:txBody>
          <a:bodyPr/>
          <a:lstStyle/>
          <a:p>
            <a:fld id="{8A7A6979-0714-4377-B894-6BE4C2D6E202}" type="slidenum">
              <a:rPr lang="en-US" smtClean="0"/>
              <a:pPr/>
              <a:t>11</a:t>
            </a:fld>
            <a:endParaRPr lang="en-US"/>
          </a:p>
        </p:txBody>
      </p:sp>
      <p:pic>
        <p:nvPicPr>
          <p:cNvPr id="9" name="Audio 8">
            <a:hlinkClick r:id="" action="ppaction://media"/>
            <a:extLst>
              <a:ext uri="{FF2B5EF4-FFF2-40B4-BE49-F238E27FC236}">
                <a16:creationId xmlns:a16="http://schemas.microsoft.com/office/drawing/2014/main" id="{F71CC044-0485-6DD3-995C-CB3EC144071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88098976"/>
      </p:ext>
    </p:extLst>
  </p:cSld>
  <p:clrMapOvr>
    <a:masterClrMapping/>
  </p:clrMapOvr>
  <mc:AlternateContent xmlns:mc="http://schemas.openxmlformats.org/markup-compatibility/2006" xmlns:p14="http://schemas.microsoft.com/office/powerpoint/2010/main">
    <mc:Choice Requires="p14">
      <p:transition spd="med" p14:dur="700" advTm="11820">
        <p:fade/>
      </p:transition>
    </mc:Choice>
    <mc:Fallback xmlns="">
      <p:transition spd="med" advTm="118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a:xfrm>
            <a:off x="1043552" y="1141616"/>
            <a:ext cx="5909041" cy="4347621"/>
          </a:xfrm>
        </p:spPr>
        <p:txBody>
          <a:bodyPr vert="horz" lIns="0" tIns="0" rIns="0" bIns="0" rtlCol="0" anchor="t">
            <a:normAutofit/>
          </a:bodyPr>
          <a:lstStyle/>
          <a:p>
            <a:pPr algn="l">
              <a:buFont typeface="Arial"/>
              <a:buChar char="•"/>
            </a:pPr>
            <a:r>
              <a:rPr lang="en-US" sz="2400" dirty="0">
                <a:latin typeface="Calibri-Bold"/>
              </a:rPr>
              <a:t>Airbrakes control rocket trajectory, speed, and apogee.</a:t>
            </a:r>
            <a:endParaRPr lang="en-US" dirty="0"/>
          </a:p>
          <a:p>
            <a:pPr marL="0" indent="0">
              <a:buNone/>
            </a:pPr>
            <a:endParaRPr lang="en-US" sz="2400" dirty="0">
              <a:latin typeface="Calibri-Bold"/>
            </a:endParaRPr>
          </a:p>
          <a:p>
            <a:pPr algn="l">
              <a:buFont typeface="Arial"/>
              <a:buChar char="•"/>
            </a:pPr>
            <a:r>
              <a:rPr lang="en-US" sz="2400" dirty="0">
                <a:latin typeface="Calibri-Bold"/>
              </a:rPr>
              <a:t>Wind tunnels can be used to characterize the drag acting on a rocket’s airbrakes during its ascent.</a:t>
            </a:r>
          </a:p>
          <a:p>
            <a:pPr algn="l">
              <a:buFont typeface="Arial"/>
              <a:buChar char="•"/>
            </a:pPr>
            <a:endParaRPr lang="en-US" sz="2400" dirty="0">
              <a:latin typeface="Calibri-Bold"/>
            </a:endParaRPr>
          </a:p>
          <a:p>
            <a:pPr algn="l">
              <a:buFont typeface="Arial"/>
              <a:buChar char="•"/>
            </a:pPr>
            <a:r>
              <a:rPr lang="en-US" sz="2400" dirty="0">
                <a:latin typeface="Calibri-Bold"/>
              </a:rPr>
              <a:t>Purdue Space Program – Spaceport America</a:t>
            </a:r>
          </a:p>
          <a:p>
            <a:pPr lvl="1">
              <a:buFont typeface="Arial"/>
              <a:buChar char="•"/>
            </a:pPr>
            <a:r>
              <a:rPr lang="en-US" sz="2200" dirty="0">
                <a:latin typeface="Calibri-Bold"/>
              </a:rPr>
              <a:t>Designing SEDS’ first ever airbrake system</a:t>
            </a:r>
          </a:p>
          <a:p>
            <a:pPr marL="0" indent="0">
              <a:buNone/>
            </a:pPr>
            <a:endParaRPr lang="en-US" sz="2400"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4/22/2023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a:t>
            </a:fld>
            <a:endParaRPr lang="en-US"/>
          </a:p>
        </p:txBody>
      </p:sp>
      <p:sp>
        <p:nvSpPr>
          <p:cNvPr id="7" name="Title">
            <a:extLst>
              <a:ext uri="{FF2B5EF4-FFF2-40B4-BE49-F238E27FC236}">
                <a16:creationId xmlns:a16="http://schemas.microsoft.com/office/drawing/2014/main" id="{1C687309-8E5A-7878-B43A-034044886651}"/>
              </a:ext>
            </a:extLst>
          </p:cNvPr>
          <p:cNvSpPr>
            <a:spLocks noGrp="1"/>
          </p:cNvSpPr>
          <p:nvPr>
            <p:ph type="ctrTitle"/>
          </p:nvPr>
        </p:nvSpPr>
        <p:spPr>
          <a:xfrm>
            <a:off x="1043552" y="360554"/>
            <a:ext cx="9234309" cy="512448"/>
          </a:xfrm>
        </p:spPr>
        <p:txBody>
          <a:bodyPr/>
          <a:lstStyle/>
          <a:p>
            <a:r>
              <a:rPr lang="en-US" dirty="0"/>
              <a:t>Background</a:t>
            </a:r>
          </a:p>
        </p:txBody>
      </p:sp>
      <p:pic>
        <p:nvPicPr>
          <p:cNvPr id="2" name="Picture 1">
            <a:extLst>
              <a:ext uri="{FF2B5EF4-FFF2-40B4-BE49-F238E27FC236}">
                <a16:creationId xmlns:a16="http://schemas.microsoft.com/office/drawing/2014/main" id="{571894CA-C0ED-BE2C-C146-F4C7EFCCAF2E}"/>
              </a:ext>
            </a:extLst>
          </p:cNvPr>
          <p:cNvPicPr>
            <a:picLocks noChangeAspect="1"/>
          </p:cNvPicPr>
          <p:nvPr/>
        </p:nvPicPr>
        <p:blipFill>
          <a:blip r:embed="rId5"/>
          <a:stretch>
            <a:fillRect/>
          </a:stretch>
        </p:blipFill>
        <p:spPr>
          <a:xfrm>
            <a:off x="7258050" y="3315426"/>
            <a:ext cx="3650046" cy="2431343"/>
          </a:xfrm>
          <a:prstGeom prst="rect">
            <a:avLst/>
          </a:prstGeom>
        </p:spPr>
      </p:pic>
      <p:pic>
        <p:nvPicPr>
          <p:cNvPr id="1026" name="Picture 2" descr="Home – Purdue Space Program">
            <a:extLst>
              <a:ext uri="{FF2B5EF4-FFF2-40B4-BE49-F238E27FC236}">
                <a16:creationId xmlns:a16="http://schemas.microsoft.com/office/drawing/2014/main" id="{D6CA73B0-C4DA-0573-68D3-0F413F7840C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5667" b="21333"/>
          <a:stretch/>
        </p:blipFill>
        <p:spPr bwMode="auto">
          <a:xfrm>
            <a:off x="7350314" y="1141616"/>
            <a:ext cx="3465518" cy="1836725"/>
          </a:xfrm>
          <a:prstGeom prst="rect">
            <a:avLst/>
          </a:prstGeom>
          <a:noFill/>
          <a:extLst>
            <a:ext uri="{909E8E84-426E-40DD-AFC4-6F175D3DCCD1}">
              <a14:hiddenFill xmlns:a14="http://schemas.microsoft.com/office/drawing/2010/main">
                <a:solidFill>
                  <a:srgbClr val="FFFFFF"/>
                </a:solidFill>
              </a14:hiddenFill>
            </a:ext>
          </a:extLst>
        </p:spPr>
      </p:pic>
      <p:pic>
        <p:nvPicPr>
          <p:cNvPr id="35" name="Audio 34">
            <a:hlinkClick r:id="" action="ppaction://media"/>
            <a:extLst>
              <a:ext uri="{FF2B5EF4-FFF2-40B4-BE49-F238E27FC236}">
                <a16:creationId xmlns:a16="http://schemas.microsoft.com/office/drawing/2014/main" id="{BECCE68E-0EC1-F055-F523-445B98D55E7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55167058"/>
      </p:ext>
    </p:extLst>
  </p:cSld>
  <p:clrMapOvr>
    <a:masterClrMapping/>
  </p:clrMapOvr>
  <mc:AlternateContent xmlns:mc="http://schemas.openxmlformats.org/markup-compatibility/2006" xmlns:p14="http://schemas.microsoft.com/office/powerpoint/2010/main">
    <mc:Choice Requires="p14">
      <p:transition spd="med" p14:dur="700" advTm="43788">
        <p:fade/>
      </p:transition>
    </mc:Choice>
    <mc:Fallback xmlns="">
      <p:transition spd="med" advTm="437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a:xfrm>
            <a:off x="1043552" y="1141616"/>
            <a:ext cx="9314105" cy="4189613"/>
          </a:xfrm>
        </p:spPr>
        <p:txBody>
          <a:bodyPr>
            <a:normAutofit/>
          </a:bodyPr>
          <a:lstStyle/>
          <a:p>
            <a:pPr marL="0" indent="0">
              <a:buNone/>
            </a:pPr>
            <a:r>
              <a:rPr lang="en-US" sz="2400" dirty="0">
                <a:latin typeface="Calibri-Bold"/>
              </a:rPr>
              <a:t>	The team’s objective is to characterize the drag experienced on proposed airbrake designs by measuring the resistive forces on various test configurations. The ultimate goal is to determine the drag forces the airbrake will experience at higher velocities in true conditions during launch by extrapolating results from the team’s test data.</a:t>
            </a:r>
          </a:p>
          <a:p>
            <a:endParaRPr lang="en-US" sz="2400"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4/22/2023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3</a:t>
            </a:fld>
            <a:endParaRPr lang="en-US"/>
          </a:p>
        </p:txBody>
      </p:sp>
      <p:sp>
        <p:nvSpPr>
          <p:cNvPr id="8" name="Title">
            <a:extLst>
              <a:ext uri="{FF2B5EF4-FFF2-40B4-BE49-F238E27FC236}">
                <a16:creationId xmlns:a16="http://schemas.microsoft.com/office/drawing/2014/main" id="{C1A4B34A-9D9B-7A3E-7F62-0E62A855A35F}"/>
              </a:ext>
            </a:extLst>
          </p:cNvPr>
          <p:cNvSpPr txBox="1">
            <a:spLocks/>
          </p:cNvSpPr>
          <p:nvPr/>
        </p:nvSpPr>
        <p:spPr bwMode="blackWhite">
          <a:xfrm>
            <a:off x="1043552" y="360554"/>
            <a:ext cx="9234309" cy="51244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dirty="0"/>
              <a:t>Objective</a:t>
            </a:r>
          </a:p>
        </p:txBody>
      </p:sp>
      <p:pic>
        <p:nvPicPr>
          <p:cNvPr id="25" name="Audio 24">
            <a:hlinkClick r:id="" action="ppaction://media"/>
            <a:extLst>
              <a:ext uri="{FF2B5EF4-FFF2-40B4-BE49-F238E27FC236}">
                <a16:creationId xmlns:a16="http://schemas.microsoft.com/office/drawing/2014/main" id="{407A4F8E-B4D6-11D7-BADA-FB4AF53723F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84850240"/>
      </p:ext>
    </p:extLst>
  </p:cSld>
  <p:clrMapOvr>
    <a:masterClrMapping/>
  </p:clrMapOvr>
  <mc:AlternateContent xmlns:mc="http://schemas.openxmlformats.org/markup-compatibility/2006" xmlns:p14="http://schemas.microsoft.com/office/powerpoint/2010/main">
    <mc:Choice Requires="p14">
      <p:transition spd="med" p14:dur="700" advTm="26122">
        <p:fade/>
      </p:transition>
    </mc:Choice>
    <mc:Fallback xmlns="">
      <p:transition spd="med" advTm="261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a:xfrm>
            <a:off x="6479628" y="4130566"/>
            <a:ext cx="3878029" cy="1200663"/>
          </a:xfrm>
        </p:spPr>
        <p:txBody>
          <a:bodyPr>
            <a:normAutofit/>
          </a:bodyPr>
          <a:lstStyle/>
          <a:p>
            <a:pPr marL="0" indent="0">
              <a:buNone/>
            </a:pPr>
            <a:r>
              <a:rPr lang="en-US" sz="2400">
                <a:latin typeface="Calibri-Bold"/>
              </a:rPr>
              <a:t>	</a:t>
            </a:r>
          </a:p>
          <a:p>
            <a:endParaRPr lang="en-US" sz="240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4/22/2023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4</a:t>
            </a:fld>
            <a:endParaRPr lang="en-US"/>
          </a:p>
        </p:txBody>
      </p:sp>
      <p:pic>
        <p:nvPicPr>
          <p:cNvPr id="2" name="Picture 1" descr="A picture containing text, indoor&#10;&#10;Description automatically generated">
            <a:extLst>
              <a:ext uri="{FF2B5EF4-FFF2-40B4-BE49-F238E27FC236}">
                <a16:creationId xmlns:a16="http://schemas.microsoft.com/office/drawing/2014/main" id="{92CD7AC4-B283-DBE7-687E-DBC6A17DA2E1}"/>
              </a:ext>
            </a:extLst>
          </p:cNvPr>
          <p:cNvPicPr>
            <a:picLocks noChangeAspect="1"/>
          </p:cNvPicPr>
          <p:nvPr/>
        </p:nvPicPr>
        <p:blipFill>
          <a:blip r:embed="rId5"/>
          <a:stretch>
            <a:fillRect/>
          </a:stretch>
        </p:blipFill>
        <p:spPr>
          <a:xfrm>
            <a:off x="4374292" y="2563539"/>
            <a:ext cx="7562091" cy="3441896"/>
          </a:xfrm>
          <a:prstGeom prst="rect">
            <a:avLst/>
          </a:prstGeom>
        </p:spPr>
      </p:pic>
      <p:sp>
        <p:nvSpPr>
          <p:cNvPr id="8" name="TextBox 7">
            <a:extLst>
              <a:ext uri="{FF2B5EF4-FFF2-40B4-BE49-F238E27FC236}">
                <a16:creationId xmlns:a16="http://schemas.microsoft.com/office/drawing/2014/main" id="{DC45B72B-D921-EC59-1FFB-25FBF24A70AA}"/>
              </a:ext>
            </a:extLst>
          </p:cNvPr>
          <p:cNvSpPr txBox="1"/>
          <p:nvPr/>
        </p:nvSpPr>
        <p:spPr>
          <a:xfrm>
            <a:off x="1043551" y="1181136"/>
            <a:ext cx="4668821" cy="3323987"/>
          </a:xfrm>
          <a:prstGeom prst="rect">
            <a:avLst/>
          </a:prstGeom>
          <a:noFill/>
        </p:spPr>
        <p:txBody>
          <a:bodyPr wrap="square" rtlCol="0">
            <a:spAutoFit/>
          </a:bodyPr>
          <a:lstStyle/>
          <a:p>
            <a:r>
              <a:rPr lang="en-US" sz="2400" b="1" dirty="0">
                <a:latin typeface="Calibri-Bold"/>
                <a:ea typeface="Calibri" panose="020F0502020204030204" pitchFamily="34" charset="0"/>
                <a:cs typeface="Calibri" panose="020F0502020204030204" pitchFamily="34" charset="0"/>
              </a:rPr>
              <a:t>Facilities:</a:t>
            </a:r>
          </a:p>
          <a:p>
            <a:pPr marL="285750" indent="-285750">
              <a:buFont typeface="Arial" panose="020B0604020202020204" pitchFamily="34" charset="0"/>
              <a:buChar char="•"/>
            </a:pPr>
            <a:r>
              <a:rPr lang="en-US" sz="2400" dirty="0">
                <a:latin typeface="Calibri-Bold"/>
                <a:ea typeface="Calibri" panose="020F0502020204030204" pitchFamily="34" charset="0"/>
                <a:cs typeface="Calibri" panose="020F0502020204030204" pitchFamily="34" charset="0"/>
              </a:rPr>
              <a:t>Wind Tunnel (ELD Model 402B)</a:t>
            </a:r>
          </a:p>
          <a:p>
            <a:pPr marL="285750" indent="-285750">
              <a:buFont typeface="Arial" panose="020B0604020202020204" pitchFamily="34" charset="0"/>
              <a:buChar char="•"/>
            </a:pPr>
            <a:r>
              <a:rPr lang="en-US" sz="2400" dirty="0">
                <a:latin typeface="Calibri-Bold"/>
                <a:ea typeface="Calibri" panose="020F0502020204030204" pitchFamily="34" charset="0"/>
                <a:cs typeface="Calibri" panose="020F0502020204030204" pitchFamily="34" charset="0"/>
              </a:rPr>
              <a:t>Bechtel Innovation Design Center</a:t>
            </a:r>
          </a:p>
          <a:p>
            <a:pPr marL="285750" indent="-285750">
              <a:buFont typeface="Arial" panose="020B0604020202020204" pitchFamily="34" charset="0"/>
              <a:buChar char="•"/>
            </a:pPr>
            <a:r>
              <a:rPr lang="en-US" sz="2400" dirty="0">
                <a:latin typeface="Calibri-Bold"/>
                <a:ea typeface="Calibri" panose="020F0502020204030204" pitchFamily="34" charset="0"/>
                <a:cs typeface="Calibri" panose="020F0502020204030204" pitchFamily="34" charset="0"/>
              </a:rPr>
              <a:t>Mallott Machine Shop</a:t>
            </a:r>
          </a:p>
          <a:p>
            <a:pPr marL="285750" indent="-285750">
              <a:buFont typeface="Arial" panose="020B0604020202020204" pitchFamily="34" charset="0"/>
              <a:buChar char="•"/>
            </a:pPr>
            <a:endParaRPr lang="en-US" sz="2400" dirty="0">
              <a:latin typeface="Calibri-Bold"/>
              <a:ea typeface="Calibri" panose="020F0502020204030204" pitchFamily="34" charset="0"/>
              <a:cs typeface="Calibri" panose="020F0502020204030204" pitchFamily="34" charset="0"/>
            </a:endParaRPr>
          </a:p>
          <a:p>
            <a:r>
              <a:rPr lang="en-US" sz="2400" b="1" dirty="0">
                <a:latin typeface="Calibri-Bold"/>
                <a:ea typeface="Calibri" panose="020F0502020204030204" pitchFamily="34" charset="0"/>
                <a:cs typeface="Calibri" panose="020F0502020204030204" pitchFamily="34" charset="0"/>
              </a:rPr>
              <a:t>Instruments:</a:t>
            </a:r>
          </a:p>
          <a:p>
            <a:pPr marL="285750" indent="-285750">
              <a:buFont typeface="Arial" panose="020B0604020202020204" pitchFamily="34" charset="0"/>
              <a:buChar char="•"/>
            </a:pPr>
            <a:r>
              <a:rPr lang="en-US" sz="2400" dirty="0">
                <a:latin typeface="Calibri-Bold"/>
                <a:ea typeface="Calibri" panose="020F0502020204030204" pitchFamily="34" charset="0"/>
                <a:cs typeface="Calibri" panose="020F0502020204030204" pitchFamily="34" charset="0"/>
              </a:rPr>
              <a:t>Dynamometer (LVDT)</a:t>
            </a:r>
          </a:p>
          <a:p>
            <a:pPr marL="285750" indent="-285750">
              <a:buFont typeface="Arial" panose="020B0604020202020204" pitchFamily="34" charset="0"/>
              <a:buChar char="•"/>
            </a:pPr>
            <a:r>
              <a:rPr lang="en-US" sz="2400" dirty="0">
                <a:latin typeface="Calibri-Bold"/>
                <a:ea typeface="Calibri" panose="020F0502020204030204" pitchFamily="34" charset="0"/>
                <a:cs typeface="Calibri" panose="020F0502020204030204" pitchFamily="34" charset="0"/>
              </a:rPr>
              <a:t>Data Acquisition System</a:t>
            </a:r>
          </a:p>
          <a:p>
            <a:endParaRPr lang="en-US" dirty="0"/>
          </a:p>
        </p:txBody>
      </p:sp>
      <p:sp>
        <p:nvSpPr>
          <p:cNvPr id="10" name="Title">
            <a:extLst>
              <a:ext uri="{FF2B5EF4-FFF2-40B4-BE49-F238E27FC236}">
                <a16:creationId xmlns:a16="http://schemas.microsoft.com/office/drawing/2014/main" id="{CDF7A266-BF65-6D80-3C62-1FE4A76288BD}"/>
              </a:ext>
            </a:extLst>
          </p:cNvPr>
          <p:cNvSpPr txBox="1">
            <a:spLocks/>
          </p:cNvSpPr>
          <p:nvPr/>
        </p:nvSpPr>
        <p:spPr bwMode="blackWhite">
          <a:xfrm>
            <a:off x="1043552" y="360554"/>
            <a:ext cx="9234309" cy="51244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dirty="0"/>
              <a:t>Facilities and Instruments</a:t>
            </a:r>
          </a:p>
        </p:txBody>
      </p:sp>
      <p:pic>
        <p:nvPicPr>
          <p:cNvPr id="44" name="Audio 43">
            <a:hlinkClick r:id="" action="ppaction://media"/>
            <a:extLst>
              <a:ext uri="{FF2B5EF4-FFF2-40B4-BE49-F238E27FC236}">
                <a16:creationId xmlns:a16="http://schemas.microsoft.com/office/drawing/2014/main" id="{15206C07-65F1-9149-DF2A-C5A07363CCE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65231899"/>
      </p:ext>
    </p:extLst>
  </p:cSld>
  <p:clrMapOvr>
    <a:masterClrMapping/>
  </p:clrMapOvr>
  <mc:AlternateContent xmlns:mc="http://schemas.openxmlformats.org/markup-compatibility/2006" xmlns:p14="http://schemas.microsoft.com/office/powerpoint/2010/main">
    <mc:Choice Requires="p14">
      <p:transition spd="med" p14:dur="700" advTm="26197">
        <p:fade/>
      </p:transition>
    </mc:Choice>
    <mc:Fallback xmlns="">
      <p:transition spd="med" advTm="261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4/22/2023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5</a:t>
            </a:fld>
            <a:endParaRPr lang="en-US"/>
          </a:p>
        </p:txBody>
      </p:sp>
      <p:pic>
        <p:nvPicPr>
          <p:cNvPr id="2" name="Picture 1">
            <a:extLst>
              <a:ext uri="{FF2B5EF4-FFF2-40B4-BE49-F238E27FC236}">
                <a16:creationId xmlns:a16="http://schemas.microsoft.com/office/drawing/2014/main" id="{E151DBB7-EE09-1FB8-8EAD-92D4D751DC0B}"/>
              </a:ext>
            </a:extLst>
          </p:cNvPr>
          <p:cNvPicPr>
            <a:picLocks noChangeAspect="1"/>
          </p:cNvPicPr>
          <p:nvPr/>
        </p:nvPicPr>
        <p:blipFill rotWithShape="1">
          <a:blip r:embed="rId5"/>
          <a:srcRect t="28775" r="6189" b="28274"/>
          <a:stretch/>
        </p:blipFill>
        <p:spPr>
          <a:xfrm>
            <a:off x="5311548" y="3635305"/>
            <a:ext cx="1871776" cy="1838254"/>
          </a:xfrm>
          <a:prstGeom prst="rect">
            <a:avLst/>
          </a:prstGeom>
        </p:spPr>
      </p:pic>
      <p:pic>
        <p:nvPicPr>
          <p:cNvPr id="3" name="Picture 2">
            <a:extLst>
              <a:ext uri="{FF2B5EF4-FFF2-40B4-BE49-F238E27FC236}">
                <a16:creationId xmlns:a16="http://schemas.microsoft.com/office/drawing/2014/main" id="{E9AE24C2-0319-F9A2-2BD6-271FE26AE5BE}"/>
              </a:ext>
            </a:extLst>
          </p:cNvPr>
          <p:cNvPicPr>
            <a:picLocks noChangeAspect="1"/>
          </p:cNvPicPr>
          <p:nvPr/>
        </p:nvPicPr>
        <p:blipFill>
          <a:blip r:embed="rId6"/>
          <a:stretch>
            <a:fillRect/>
          </a:stretch>
        </p:blipFill>
        <p:spPr>
          <a:xfrm>
            <a:off x="7313453" y="3589785"/>
            <a:ext cx="4136511" cy="1929295"/>
          </a:xfrm>
          <a:prstGeom prst="rect">
            <a:avLst/>
          </a:prstGeom>
        </p:spPr>
      </p:pic>
      <p:pic>
        <p:nvPicPr>
          <p:cNvPr id="8" name="Picture 7">
            <a:extLst>
              <a:ext uri="{FF2B5EF4-FFF2-40B4-BE49-F238E27FC236}">
                <a16:creationId xmlns:a16="http://schemas.microsoft.com/office/drawing/2014/main" id="{5B4A2FEA-ABF3-358E-89D2-C912213A30F2}"/>
              </a:ext>
            </a:extLst>
          </p:cNvPr>
          <p:cNvPicPr>
            <a:picLocks noChangeAspect="1"/>
          </p:cNvPicPr>
          <p:nvPr/>
        </p:nvPicPr>
        <p:blipFill>
          <a:blip r:embed="rId7"/>
          <a:stretch>
            <a:fillRect/>
          </a:stretch>
        </p:blipFill>
        <p:spPr>
          <a:xfrm>
            <a:off x="1043552" y="3589785"/>
            <a:ext cx="4137868" cy="1929295"/>
          </a:xfrm>
          <a:prstGeom prst="rect">
            <a:avLst/>
          </a:prstGeom>
        </p:spPr>
      </p:pic>
      <p:sp>
        <p:nvSpPr>
          <p:cNvPr id="9" name="TextBox 8">
            <a:extLst>
              <a:ext uri="{FF2B5EF4-FFF2-40B4-BE49-F238E27FC236}">
                <a16:creationId xmlns:a16="http://schemas.microsoft.com/office/drawing/2014/main" id="{96E8F1D8-E3D3-1771-923F-D0368E9E69E7}"/>
              </a:ext>
            </a:extLst>
          </p:cNvPr>
          <p:cNvSpPr txBox="1"/>
          <p:nvPr/>
        </p:nvSpPr>
        <p:spPr>
          <a:xfrm>
            <a:off x="1043553" y="1135138"/>
            <a:ext cx="8458793" cy="230832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dirty="0"/>
              <a:t>Angled all-thread rod (Zinc-plated)</a:t>
            </a:r>
          </a:p>
          <a:p>
            <a:pPr marL="285750" indent="-285750">
              <a:buFont typeface="Arial" panose="020B0604020202020204" pitchFamily="34" charset="0"/>
              <a:buChar char="•"/>
            </a:pPr>
            <a:r>
              <a:rPr lang="en-US" sz="2400" dirty="0"/>
              <a:t>FUSE 1 3D Printed hub (Nylon)</a:t>
            </a:r>
          </a:p>
          <a:p>
            <a:pPr marL="285750" indent="-285750">
              <a:buFont typeface="Arial" panose="020B0604020202020204" pitchFamily="34" charset="0"/>
              <a:buChar char="•"/>
            </a:pPr>
            <a:r>
              <a:rPr lang="en-US" sz="2400" dirty="0"/>
              <a:t>FUSE 1 3D Printed Jig for calibration (Nylon)</a:t>
            </a:r>
          </a:p>
          <a:p>
            <a:pPr marL="285750" indent="-285750">
              <a:buFont typeface="Arial" panose="020B0604020202020204" pitchFamily="34" charset="0"/>
              <a:buChar char="•"/>
            </a:pPr>
            <a:r>
              <a:rPr lang="en-US" sz="2400" dirty="0"/>
              <a:t>FUSE 1 3D Printed Airbrake (Nylon)</a:t>
            </a:r>
          </a:p>
          <a:p>
            <a:pPr marL="742950" lvl="1" indent="-285750">
              <a:buFont typeface="Arial" panose="020B0604020202020204" pitchFamily="34" charset="0"/>
              <a:buChar char="•"/>
            </a:pPr>
            <a:r>
              <a:rPr lang="en-US" sz="2400" dirty="0"/>
              <a:t>Smooth printed surface - laminar flow</a:t>
            </a:r>
          </a:p>
          <a:p>
            <a:pPr marL="742950" lvl="1" indent="-285750">
              <a:buFont typeface="Arial" panose="020B0604020202020204" pitchFamily="34" charset="0"/>
              <a:buChar char="•"/>
            </a:pPr>
            <a:r>
              <a:rPr lang="en-US" sz="2400" dirty="0"/>
              <a:t>Surface layered with 100 grit sandpaper - turbulent flow</a:t>
            </a:r>
          </a:p>
        </p:txBody>
      </p:sp>
      <p:sp>
        <p:nvSpPr>
          <p:cNvPr id="11" name="Title">
            <a:extLst>
              <a:ext uri="{FF2B5EF4-FFF2-40B4-BE49-F238E27FC236}">
                <a16:creationId xmlns:a16="http://schemas.microsoft.com/office/drawing/2014/main" id="{15FA844D-2BBF-8686-287A-F330A67D0A53}"/>
              </a:ext>
            </a:extLst>
          </p:cNvPr>
          <p:cNvSpPr txBox="1">
            <a:spLocks/>
          </p:cNvSpPr>
          <p:nvPr/>
        </p:nvSpPr>
        <p:spPr bwMode="blackWhite">
          <a:xfrm>
            <a:off x="1043552" y="360554"/>
            <a:ext cx="9234309" cy="51244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dirty="0"/>
              <a:t>Test Model Description</a:t>
            </a:r>
          </a:p>
        </p:txBody>
      </p:sp>
      <p:pic>
        <p:nvPicPr>
          <p:cNvPr id="41" name="Audio 40">
            <a:hlinkClick r:id="" action="ppaction://media"/>
            <a:extLst>
              <a:ext uri="{FF2B5EF4-FFF2-40B4-BE49-F238E27FC236}">
                <a16:creationId xmlns:a16="http://schemas.microsoft.com/office/drawing/2014/main" id="{735D8C19-18F8-B04B-5B08-D9A686A4200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71760497"/>
      </p:ext>
    </p:extLst>
  </p:cSld>
  <p:clrMapOvr>
    <a:masterClrMapping/>
  </p:clrMapOvr>
  <mc:AlternateContent xmlns:mc="http://schemas.openxmlformats.org/markup-compatibility/2006" xmlns:p14="http://schemas.microsoft.com/office/powerpoint/2010/main">
    <mc:Choice Requires="p14">
      <p:transition spd="med" p14:dur="700" advTm="51681">
        <p:fade/>
      </p:transition>
    </mc:Choice>
    <mc:Fallback xmlns="">
      <p:transition spd="med" advTm="516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a:xfrm>
            <a:off x="1043552" y="1141616"/>
            <a:ext cx="9892178" cy="4189613"/>
          </a:xfrm>
        </p:spPr>
        <p:txBody>
          <a:bodyPr vert="horz" lIns="0" tIns="0" rIns="0" bIns="0" rtlCol="0" anchor="t">
            <a:normAutofit/>
          </a:bodyPr>
          <a:lstStyle/>
          <a:p>
            <a:pPr>
              <a:buFont typeface="Arial"/>
              <a:buChar char="•"/>
            </a:pPr>
            <a:r>
              <a:rPr lang="en-US" sz="2400" dirty="0">
                <a:latin typeface="Calibri-Bold"/>
              </a:rPr>
              <a:t>Bent all-thread rod to lower model within test section to avoid interference.</a:t>
            </a:r>
          </a:p>
          <a:p>
            <a:pPr>
              <a:buFont typeface="Arial"/>
              <a:buChar char="•"/>
            </a:pPr>
            <a:endParaRPr lang="en-US" sz="2400" dirty="0">
              <a:latin typeface="Calibri-Bold"/>
            </a:endParaRPr>
          </a:p>
          <a:p>
            <a:pPr>
              <a:buFont typeface="Arial"/>
              <a:buChar char="•"/>
            </a:pPr>
            <a:r>
              <a:rPr lang="en-US" sz="2400" dirty="0">
                <a:latin typeface="Calibri-Bold"/>
              </a:rPr>
              <a:t>Measure drag with only LVDT test stand and jig for calibration at 0Hz</a:t>
            </a:r>
          </a:p>
          <a:p>
            <a:pPr marL="0" indent="0">
              <a:buNone/>
            </a:pPr>
            <a:endParaRPr lang="en-US" sz="2400" dirty="0">
              <a:latin typeface="Calibri-Bold"/>
            </a:endParaRPr>
          </a:p>
          <a:p>
            <a:pPr>
              <a:buFont typeface="Arial"/>
              <a:buChar char="•"/>
            </a:pPr>
            <a:r>
              <a:rPr lang="en-US" sz="2400" dirty="0">
                <a:latin typeface="Calibri-Bold"/>
              </a:rPr>
              <a:t>Repeat at 60Hz with calibration jig at angles of angles of attack from 0° to 30° at steps of 5°</a:t>
            </a:r>
          </a:p>
          <a:p>
            <a:pPr marL="0" indent="0">
              <a:buNone/>
            </a:pPr>
            <a:endParaRPr lang="en-US" sz="2400" dirty="0">
              <a:latin typeface="Calibri-Bold"/>
            </a:endParaRPr>
          </a:p>
          <a:p>
            <a:pPr>
              <a:buFont typeface="Arial"/>
              <a:buChar char="•"/>
            </a:pPr>
            <a:r>
              <a:rPr lang="en-US" sz="2400" dirty="0">
                <a:latin typeface="Calibri-Bold"/>
              </a:rPr>
              <a:t>Measure drag with airbrake and test stand for calibration at 0Hz</a:t>
            </a:r>
          </a:p>
          <a:p>
            <a:pPr marL="0" indent="0">
              <a:buNone/>
            </a:pPr>
            <a:endParaRPr lang="en-US" sz="2400" dirty="0">
              <a:latin typeface="Calibri-Bold"/>
            </a:endParaRPr>
          </a:p>
          <a:p>
            <a:pPr>
              <a:buFont typeface="Arial"/>
              <a:buChar char="•"/>
            </a:pPr>
            <a:r>
              <a:rPr lang="en-US" sz="2400" dirty="0">
                <a:latin typeface="Calibri-Bold"/>
              </a:rPr>
              <a:t>Repeat at 60Hz with full model at angles of attack from 0° to 30° at steps of 5°</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4/22/2023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6</a:t>
            </a:fld>
            <a:endParaRPr lang="en-US"/>
          </a:p>
        </p:txBody>
      </p:sp>
      <p:sp>
        <p:nvSpPr>
          <p:cNvPr id="8" name="Title">
            <a:extLst>
              <a:ext uri="{FF2B5EF4-FFF2-40B4-BE49-F238E27FC236}">
                <a16:creationId xmlns:a16="http://schemas.microsoft.com/office/drawing/2014/main" id="{65920E30-F0C7-5FE2-D872-7D487432D535}"/>
              </a:ext>
            </a:extLst>
          </p:cNvPr>
          <p:cNvSpPr txBox="1">
            <a:spLocks/>
          </p:cNvSpPr>
          <p:nvPr/>
        </p:nvSpPr>
        <p:spPr bwMode="blackWhite">
          <a:xfrm>
            <a:off x="1043552" y="360554"/>
            <a:ext cx="9234309" cy="51244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dirty="0"/>
              <a:t>Test Plan</a:t>
            </a:r>
          </a:p>
        </p:txBody>
      </p:sp>
      <p:pic>
        <p:nvPicPr>
          <p:cNvPr id="42" name="Audio 41">
            <a:hlinkClick r:id="" action="ppaction://media"/>
            <a:extLst>
              <a:ext uri="{FF2B5EF4-FFF2-40B4-BE49-F238E27FC236}">
                <a16:creationId xmlns:a16="http://schemas.microsoft.com/office/drawing/2014/main" id="{062795BB-BFF4-B2B0-9904-D1D57248A94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43531981"/>
      </p:ext>
    </p:extLst>
  </p:cSld>
  <p:clrMapOvr>
    <a:masterClrMapping/>
  </p:clrMapOvr>
  <mc:AlternateContent xmlns:mc="http://schemas.openxmlformats.org/markup-compatibility/2006" xmlns:p14="http://schemas.microsoft.com/office/powerpoint/2010/main">
    <mc:Choice Requires="p14">
      <p:transition spd="med" p14:dur="700" advTm="69010">
        <p:fade/>
      </p:transition>
    </mc:Choice>
    <mc:Fallback xmlns="">
      <p:transition spd="med" advTm="690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4/22/2023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7</a:t>
            </a:fld>
            <a:endParaRPr lang="en-US"/>
          </a:p>
        </p:txBody>
      </p:sp>
      <p:pic>
        <p:nvPicPr>
          <p:cNvPr id="3" name="Picture 7" descr="Chart, line chart&#10;&#10;Description automatically generated">
            <a:extLst>
              <a:ext uri="{FF2B5EF4-FFF2-40B4-BE49-F238E27FC236}">
                <a16:creationId xmlns:a16="http://schemas.microsoft.com/office/drawing/2014/main" id="{C8C97921-326C-BDE6-B285-8B2BE5DB1137}"/>
              </a:ext>
            </a:extLst>
          </p:cNvPr>
          <p:cNvPicPr>
            <a:picLocks noChangeAspect="1"/>
          </p:cNvPicPr>
          <p:nvPr/>
        </p:nvPicPr>
        <p:blipFill>
          <a:blip r:embed="rId5"/>
          <a:stretch>
            <a:fillRect/>
          </a:stretch>
        </p:blipFill>
        <p:spPr>
          <a:xfrm>
            <a:off x="1043552" y="1304600"/>
            <a:ext cx="5884008" cy="4411784"/>
          </a:xfrm>
          <a:prstGeom prst="rect">
            <a:avLst/>
          </a:prstGeom>
        </p:spPr>
      </p:pic>
      <p:graphicFrame>
        <p:nvGraphicFramePr>
          <p:cNvPr id="10" name="Table 10">
            <a:extLst>
              <a:ext uri="{FF2B5EF4-FFF2-40B4-BE49-F238E27FC236}">
                <a16:creationId xmlns:a16="http://schemas.microsoft.com/office/drawing/2014/main" id="{BF02FD53-8951-AFE6-A2C6-B4EF44C78977}"/>
              </a:ext>
            </a:extLst>
          </p:cNvPr>
          <p:cNvGraphicFramePr>
            <a:graphicFrameLocks noGrp="1"/>
          </p:cNvGraphicFramePr>
          <p:nvPr>
            <p:extLst>
              <p:ext uri="{D42A27DB-BD31-4B8C-83A1-F6EECF244321}">
                <p14:modId xmlns:p14="http://schemas.microsoft.com/office/powerpoint/2010/main" val="1630700168"/>
              </p:ext>
            </p:extLst>
          </p:nvPr>
        </p:nvGraphicFramePr>
        <p:xfrm>
          <a:off x="6927560" y="1579070"/>
          <a:ext cx="4522404" cy="1931422"/>
        </p:xfrm>
        <a:graphic>
          <a:graphicData uri="http://schemas.openxmlformats.org/drawingml/2006/table">
            <a:tbl>
              <a:tblPr firstRow="1" bandRow="1">
                <a:tableStyleId>{5C22544A-7EE6-4342-B048-85BDC9FD1C3A}</a:tableStyleId>
              </a:tblPr>
              <a:tblGrid>
                <a:gridCol w="1699925">
                  <a:extLst>
                    <a:ext uri="{9D8B030D-6E8A-4147-A177-3AD203B41FA5}">
                      <a16:colId xmlns:a16="http://schemas.microsoft.com/office/drawing/2014/main" val="377946913"/>
                    </a:ext>
                  </a:extLst>
                </a:gridCol>
                <a:gridCol w="1460501">
                  <a:extLst>
                    <a:ext uri="{9D8B030D-6E8A-4147-A177-3AD203B41FA5}">
                      <a16:colId xmlns:a16="http://schemas.microsoft.com/office/drawing/2014/main" val="217542889"/>
                    </a:ext>
                  </a:extLst>
                </a:gridCol>
                <a:gridCol w="1361978">
                  <a:extLst>
                    <a:ext uri="{9D8B030D-6E8A-4147-A177-3AD203B41FA5}">
                      <a16:colId xmlns:a16="http://schemas.microsoft.com/office/drawing/2014/main" val="309618187"/>
                    </a:ext>
                  </a:extLst>
                </a:gridCol>
              </a:tblGrid>
              <a:tr h="759229">
                <a:tc>
                  <a:txBody>
                    <a:bodyPr/>
                    <a:lstStyle/>
                    <a:p>
                      <a:pPr algn="ctr"/>
                      <a:r>
                        <a:rPr lang="en-US" sz="2000"/>
                        <a:t>Flow Type</a:t>
                      </a:r>
                    </a:p>
                  </a:txBody>
                  <a:tcPr/>
                </a:tc>
                <a:tc>
                  <a:txBody>
                    <a:bodyPr/>
                    <a:lstStyle/>
                    <a:p>
                      <a:pPr algn="ctr"/>
                      <a:r>
                        <a:rPr lang="en-US" sz="2000"/>
                        <a:t>Minimum Drag (N)</a:t>
                      </a:r>
                    </a:p>
                  </a:txBody>
                  <a:tcPr/>
                </a:tc>
                <a:tc>
                  <a:txBody>
                    <a:bodyPr/>
                    <a:lstStyle/>
                    <a:p>
                      <a:pPr algn="ctr"/>
                      <a:r>
                        <a:rPr lang="en-US" sz="2000"/>
                        <a:t>Maximum Drag (N)</a:t>
                      </a:r>
                    </a:p>
                  </a:txBody>
                  <a:tcPr/>
                </a:tc>
                <a:extLst>
                  <a:ext uri="{0D108BD9-81ED-4DB2-BD59-A6C34878D82A}">
                    <a16:rowId xmlns:a16="http://schemas.microsoft.com/office/drawing/2014/main" val="1170159136"/>
                  </a:ext>
                </a:extLst>
              </a:tr>
              <a:tr h="558101">
                <a:tc>
                  <a:txBody>
                    <a:bodyPr/>
                    <a:lstStyle/>
                    <a:p>
                      <a:pPr algn="ctr"/>
                      <a:r>
                        <a:rPr lang="en-US" sz="2000" dirty="0"/>
                        <a:t>Laminar</a:t>
                      </a:r>
                    </a:p>
                  </a:txBody>
                  <a:tcPr anchor="ctr"/>
                </a:tc>
                <a:tc>
                  <a:txBody>
                    <a:bodyPr/>
                    <a:lstStyle/>
                    <a:p>
                      <a:pPr algn="ctr"/>
                      <a:r>
                        <a:rPr lang="en-US" sz="2000" dirty="0"/>
                        <a:t>0.394</a:t>
                      </a:r>
                    </a:p>
                  </a:txBody>
                  <a:tcPr anchor="ctr"/>
                </a:tc>
                <a:tc>
                  <a:txBody>
                    <a:bodyPr/>
                    <a:lstStyle/>
                    <a:p>
                      <a:pPr algn="ctr"/>
                      <a:r>
                        <a:rPr lang="en-US" sz="2000" dirty="0"/>
                        <a:t>11.078</a:t>
                      </a:r>
                    </a:p>
                  </a:txBody>
                  <a:tcPr anchor="ctr"/>
                </a:tc>
                <a:extLst>
                  <a:ext uri="{0D108BD9-81ED-4DB2-BD59-A6C34878D82A}">
                    <a16:rowId xmlns:a16="http://schemas.microsoft.com/office/drawing/2014/main" val="892441665"/>
                  </a:ext>
                </a:extLst>
              </a:tr>
              <a:tr h="614092">
                <a:tc>
                  <a:txBody>
                    <a:bodyPr/>
                    <a:lstStyle/>
                    <a:p>
                      <a:pPr algn="ctr"/>
                      <a:r>
                        <a:rPr lang="en-US" sz="2000" dirty="0"/>
                        <a:t>Turbulent</a:t>
                      </a:r>
                    </a:p>
                  </a:txBody>
                  <a:tcPr anchor="ctr"/>
                </a:tc>
                <a:tc>
                  <a:txBody>
                    <a:bodyPr/>
                    <a:lstStyle/>
                    <a:p>
                      <a:pPr algn="ctr"/>
                      <a:r>
                        <a:rPr lang="en-US" sz="2000" dirty="0"/>
                        <a:t>2.109</a:t>
                      </a:r>
                    </a:p>
                  </a:txBody>
                  <a:tcPr anchor="ctr"/>
                </a:tc>
                <a:tc>
                  <a:txBody>
                    <a:bodyPr/>
                    <a:lstStyle/>
                    <a:p>
                      <a:pPr algn="ctr"/>
                      <a:r>
                        <a:rPr lang="en-US" sz="2000" dirty="0"/>
                        <a:t>13.192</a:t>
                      </a:r>
                    </a:p>
                  </a:txBody>
                  <a:tcPr anchor="ctr"/>
                </a:tc>
                <a:extLst>
                  <a:ext uri="{0D108BD9-81ED-4DB2-BD59-A6C34878D82A}">
                    <a16:rowId xmlns:a16="http://schemas.microsoft.com/office/drawing/2014/main" val="2868087259"/>
                  </a:ext>
                </a:extLst>
              </a:tr>
            </a:tbl>
          </a:graphicData>
        </a:graphic>
      </p:graphicFrame>
      <p:sp>
        <p:nvSpPr>
          <p:cNvPr id="9" name="Title">
            <a:extLst>
              <a:ext uri="{FF2B5EF4-FFF2-40B4-BE49-F238E27FC236}">
                <a16:creationId xmlns:a16="http://schemas.microsoft.com/office/drawing/2014/main" id="{9A564D09-871C-874F-146C-F8104E32B642}"/>
              </a:ext>
            </a:extLst>
          </p:cNvPr>
          <p:cNvSpPr txBox="1">
            <a:spLocks/>
          </p:cNvSpPr>
          <p:nvPr/>
        </p:nvSpPr>
        <p:spPr bwMode="blackWhite">
          <a:xfrm>
            <a:off x="1043552" y="360554"/>
            <a:ext cx="9234309" cy="51244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dirty="0"/>
              <a:t>Results (Drag Force)</a:t>
            </a:r>
          </a:p>
        </p:txBody>
      </p:sp>
      <p:pic>
        <p:nvPicPr>
          <p:cNvPr id="15" name="Audio 14">
            <a:hlinkClick r:id="" action="ppaction://media"/>
            <a:extLst>
              <a:ext uri="{FF2B5EF4-FFF2-40B4-BE49-F238E27FC236}">
                <a16:creationId xmlns:a16="http://schemas.microsoft.com/office/drawing/2014/main" id="{4F17C832-C514-7C8E-CC64-6A2075F241B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43703827"/>
      </p:ext>
    </p:extLst>
  </p:cSld>
  <p:clrMapOvr>
    <a:masterClrMapping/>
  </p:clrMapOvr>
  <mc:AlternateContent xmlns:mc="http://schemas.openxmlformats.org/markup-compatibility/2006" xmlns:p14="http://schemas.microsoft.com/office/powerpoint/2010/main">
    <mc:Choice Requires="p14">
      <p:transition spd="med" p14:dur="700" advTm="34958">
        <p:fade/>
      </p:transition>
    </mc:Choice>
    <mc:Fallback xmlns="">
      <p:transition spd="med" advTm="349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4/22/2023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8</a:t>
            </a:fld>
            <a:endParaRPr lang="en-US"/>
          </a:p>
        </p:txBody>
      </p:sp>
      <p:pic>
        <p:nvPicPr>
          <p:cNvPr id="3" name="Picture 7">
            <a:extLst>
              <a:ext uri="{FF2B5EF4-FFF2-40B4-BE49-F238E27FC236}">
                <a16:creationId xmlns:a16="http://schemas.microsoft.com/office/drawing/2014/main" id="{C8C97921-326C-BDE6-B285-8B2BE5DB1137}"/>
              </a:ext>
            </a:extLst>
          </p:cNvPr>
          <p:cNvPicPr>
            <a:picLocks noChangeAspect="1"/>
          </p:cNvPicPr>
          <p:nvPr/>
        </p:nvPicPr>
        <p:blipFill>
          <a:blip r:embed="rId5"/>
          <a:srcRect/>
          <a:stretch/>
        </p:blipFill>
        <p:spPr>
          <a:xfrm>
            <a:off x="1043552" y="1308557"/>
            <a:ext cx="5884008" cy="4403869"/>
          </a:xfrm>
          <a:prstGeom prst="rect">
            <a:avLst/>
          </a:prstGeom>
        </p:spPr>
      </p:pic>
      <p:graphicFrame>
        <p:nvGraphicFramePr>
          <p:cNvPr id="10" name="Table 10">
            <a:extLst>
              <a:ext uri="{FF2B5EF4-FFF2-40B4-BE49-F238E27FC236}">
                <a16:creationId xmlns:a16="http://schemas.microsoft.com/office/drawing/2014/main" id="{BF02FD53-8951-AFE6-A2C6-B4EF44C78977}"/>
              </a:ext>
            </a:extLst>
          </p:cNvPr>
          <p:cNvGraphicFramePr>
            <a:graphicFrameLocks noGrp="1"/>
          </p:cNvGraphicFramePr>
          <p:nvPr>
            <p:extLst>
              <p:ext uri="{D42A27DB-BD31-4B8C-83A1-F6EECF244321}">
                <p14:modId xmlns:p14="http://schemas.microsoft.com/office/powerpoint/2010/main" val="2849451417"/>
              </p:ext>
            </p:extLst>
          </p:nvPr>
        </p:nvGraphicFramePr>
        <p:xfrm>
          <a:off x="6927560" y="1579070"/>
          <a:ext cx="4522404" cy="1931422"/>
        </p:xfrm>
        <a:graphic>
          <a:graphicData uri="http://schemas.openxmlformats.org/drawingml/2006/table">
            <a:tbl>
              <a:tblPr firstRow="1" bandRow="1">
                <a:tableStyleId>{5C22544A-7EE6-4342-B048-85BDC9FD1C3A}</a:tableStyleId>
              </a:tblPr>
              <a:tblGrid>
                <a:gridCol w="1699925">
                  <a:extLst>
                    <a:ext uri="{9D8B030D-6E8A-4147-A177-3AD203B41FA5}">
                      <a16:colId xmlns:a16="http://schemas.microsoft.com/office/drawing/2014/main" val="377946913"/>
                    </a:ext>
                  </a:extLst>
                </a:gridCol>
                <a:gridCol w="1460501">
                  <a:extLst>
                    <a:ext uri="{9D8B030D-6E8A-4147-A177-3AD203B41FA5}">
                      <a16:colId xmlns:a16="http://schemas.microsoft.com/office/drawing/2014/main" val="217542889"/>
                    </a:ext>
                  </a:extLst>
                </a:gridCol>
                <a:gridCol w="1361978">
                  <a:extLst>
                    <a:ext uri="{9D8B030D-6E8A-4147-A177-3AD203B41FA5}">
                      <a16:colId xmlns:a16="http://schemas.microsoft.com/office/drawing/2014/main" val="309618187"/>
                    </a:ext>
                  </a:extLst>
                </a:gridCol>
              </a:tblGrid>
              <a:tr h="759229">
                <a:tc>
                  <a:txBody>
                    <a:bodyPr/>
                    <a:lstStyle/>
                    <a:p>
                      <a:pPr algn="ctr"/>
                      <a:r>
                        <a:rPr lang="en-US" sz="2000" dirty="0"/>
                        <a:t>Flow Type</a:t>
                      </a:r>
                    </a:p>
                  </a:txBody>
                  <a:tcPr/>
                </a:tc>
                <a:tc>
                  <a:txBody>
                    <a:bodyPr/>
                    <a:lstStyle/>
                    <a:p>
                      <a:pPr algn="ctr"/>
                      <a:r>
                        <a:rPr lang="en-US" sz="2000"/>
                        <a:t>Minimum Drag (N)</a:t>
                      </a:r>
                    </a:p>
                  </a:txBody>
                  <a:tcPr/>
                </a:tc>
                <a:tc>
                  <a:txBody>
                    <a:bodyPr/>
                    <a:lstStyle/>
                    <a:p>
                      <a:pPr algn="ctr"/>
                      <a:r>
                        <a:rPr lang="en-US" sz="2000"/>
                        <a:t>Maximum Drag (N)</a:t>
                      </a:r>
                    </a:p>
                  </a:txBody>
                  <a:tcPr/>
                </a:tc>
                <a:extLst>
                  <a:ext uri="{0D108BD9-81ED-4DB2-BD59-A6C34878D82A}">
                    <a16:rowId xmlns:a16="http://schemas.microsoft.com/office/drawing/2014/main" val="1170159136"/>
                  </a:ext>
                </a:extLst>
              </a:tr>
              <a:tr h="558101">
                <a:tc>
                  <a:txBody>
                    <a:bodyPr/>
                    <a:lstStyle/>
                    <a:p>
                      <a:pPr algn="ctr"/>
                      <a:r>
                        <a:rPr lang="en-US" sz="2000" dirty="0"/>
                        <a:t>Laminar</a:t>
                      </a:r>
                    </a:p>
                  </a:txBody>
                  <a:tcPr anchor="ctr"/>
                </a:tc>
                <a:tc>
                  <a:txBody>
                    <a:bodyPr/>
                    <a:lstStyle/>
                    <a:p>
                      <a:pPr lvl="0" algn="ctr">
                        <a:buNone/>
                      </a:pPr>
                      <a:r>
                        <a:rPr lang="en-US" sz="2000" dirty="0"/>
                        <a:t>0.0038</a:t>
                      </a:r>
                    </a:p>
                  </a:txBody>
                  <a:tcPr anchor="ctr"/>
                </a:tc>
                <a:tc>
                  <a:txBody>
                    <a:bodyPr/>
                    <a:lstStyle/>
                    <a:p>
                      <a:pPr lvl="0" algn="ctr">
                        <a:buNone/>
                      </a:pPr>
                      <a:r>
                        <a:rPr lang="en-US" sz="2000" dirty="0"/>
                        <a:t>0.4555</a:t>
                      </a:r>
                    </a:p>
                  </a:txBody>
                  <a:tcPr anchor="ctr"/>
                </a:tc>
                <a:extLst>
                  <a:ext uri="{0D108BD9-81ED-4DB2-BD59-A6C34878D82A}">
                    <a16:rowId xmlns:a16="http://schemas.microsoft.com/office/drawing/2014/main" val="892441665"/>
                  </a:ext>
                </a:extLst>
              </a:tr>
              <a:tr h="614092">
                <a:tc>
                  <a:txBody>
                    <a:bodyPr/>
                    <a:lstStyle/>
                    <a:p>
                      <a:pPr algn="ctr"/>
                      <a:r>
                        <a:rPr lang="en-US" sz="2000" dirty="0"/>
                        <a:t>Turbulent</a:t>
                      </a:r>
                    </a:p>
                  </a:txBody>
                  <a:tcPr anchor="ctr"/>
                </a:tc>
                <a:tc>
                  <a:txBody>
                    <a:bodyPr/>
                    <a:lstStyle/>
                    <a:p>
                      <a:pPr algn="ctr"/>
                      <a:r>
                        <a:rPr lang="en-US" sz="2000"/>
                        <a:t>0.0751</a:t>
                      </a:r>
                    </a:p>
                  </a:txBody>
                  <a:tcPr anchor="ctr"/>
                </a:tc>
                <a:tc>
                  <a:txBody>
                    <a:bodyPr/>
                    <a:lstStyle/>
                    <a:p>
                      <a:pPr lvl="0" algn="ctr">
                        <a:buNone/>
                      </a:pPr>
                      <a:r>
                        <a:rPr lang="en-US" sz="2000" dirty="0"/>
                        <a:t>0.5424</a:t>
                      </a:r>
                    </a:p>
                  </a:txBody>
                  <a:tcPr anchor="ctr"/>
                </a:tc>
                <a:extLst>
                  <a:ext uri="{0D108BD9-81ED-4DB2-BD59-A6C34878D82A}">
                    <a16:rowId xmlns:a16="http://schemas.microsoft.com/office/drawing/2014/main" val="2868087259"/>
                  </a:ext>
                </a:extLst>
              </a:tr>
            </a:tbl>
          </a:graphicData>
        </a:graphic>
      </p:graphicFrame>
      <p:sp>
        <p:nvSpPr>
          <p:cNvPr id="9" name="Title">
            <a:extLst>
              <a:ext uri="{FF2B5EF4-FFF2-40B4-BE49-F238E27FC236}">
                <a16:creationId xmlns:a16="http://schemas.microsoft.com/office/drawing/2014/main" id="{9A564D09-871C-874F-146C-F8104E32B642}"/>
              </a:ext>
            </a:extLst>
          </p:cNvPr>
          <p:cNvSpPr txBox="1">
            <a:spLocks/>
          </p:cNvSpPr>
          <p:nvPr/>
        </p:nvSpPr>
        <p:spPr bwMode="blackWhite">
          <a:xfrm>
            <a:off x="1043552" y="360554"/>
            <a:ext cx="9234309" cy="51244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dirty="0"/>
              <a:t>Results (Coefficient of Drag)</a:t>
            </a:r>
          </a:p>
        </p:txBody>
      </p:sp>
      <p:pic>
        <p:nvPicPr>
          <p:cNvPr id="26" name="Audio 25">
            <a:hlinkClick r:id="" action="ppaction://media"/>
            <a:extLst>
              <a:ext uri="{FF2B5EF4-FFF2-40B4-BE49-F238E27FC236}">
                <a16:creationId xmlns:a16="http://schemas.microsoft.com/office/drawing/2014/main" id="{8A7240CD-ED12-3837-9A61-21D17B4E495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45389759"/>
      </p:ext>
    </p:extLst>
  </p:cSld>
  <p:clrMapOvr>
    <a:masterClrMapping/>
  </p:clrMapOvr>
  <mc:AlternateContent xmlns:mc="http://schemas.openxmlformats.org/markup-compatibility/2006" xmlns:p14="http://schemas.microsoft.com/office/powerpoint/2010/main">
    <mc:Choice Requires="p14">
      <p:transition spd="med" p14:dur="700" advTm="70314">
        <p:fade/>
      </p:transition>
    </mc:Choice>
    <mc:Fallback xmlns="">
      <p:transition spd="med" advTm="703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a:xfrm>
                <a:off x="1043552" y="1141616"/>
                <a:ext cx="9706826" cy="4406567"/>
              </a:xfrm>
            </p:spPr>
            <p:txBody>
              <a:bodyPr vert="horz" lIns="0" tIns="0" rIns="0" bIns="0" rtlCol="0" anchor="t">
                <a:normAutofit/>
              </a:bodyPr>
              <a:lstStyle/>
              <a:p>
                <a:pPr marL="0" indent="0">
                  <a:buNone/>
                </a:pPr>
                <a:r>
                  <a:rPr lang="en-US" sz="2400" dirty="0">
                    <a:latin typeface="Calibri-Bold"/>
                  </a:rPr>
                  <a:t>Dimensionless drag force found through Buckingham-Pi Theorem: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𝐹</m:t>
                            </m:r>
                          </m:e>
                          <m:sub>
                            <m:r>
                              <a:rPr lang="en-US" sz="2400" b="0" i="1" smtClean="0">
                                <a:latin typeface="Cambria Math" panose="02040503050406030204" pitchFamily="18" charset="0"/>
                                <a:ea typeface="Cambria Math" panose="02040503050406030204" pitchFamily="18" charset="0"/>
                              </a:rPr>
                              <m:t>𝐷</m:t>
                            </m:r>
                          </m:sub>
                        </m:sSub>
                      </m:num>
                      <m:den>
                        <m:r>
                          <a:rPr lang="en-US" sz="2400" b="0" i="1" smtClean="0">
                            <a:latin typeface="Cambria Math" panose="02040503050406030204" pitchFamily="18" charset="0"/>
                            <a:ea typeface="Cambria Math" panose="02040503050406030204" pitchFamily="18" charset="0"/>
                          </a:rPr>
                          <m:t>𝜌</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𝑉</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𝐴</m:t>
                        </m:r>
                      </m:den>
                    </m:f>
                  </m:oMath>
                </a14:m>
                <a:endParaRPr lang="en-US" sz="2400" dirty="0">
                  <a:latin typeface="Calibri-Bold"/>
                </a:endParaRPr>
              </a:p>
              <a:p>
                <a:pPr marL="0" indent="0">
                  <a:buNone/>
                </a:pPr>
                <a:r>
                  <a:rPr lang="en-US" sz="2400" dirty="0">
                    <a:latin typeface="Calibri-Bold"/>
                  </a:rPr>
                  <a:t>Simplified modeling equation: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𝑃</m:t>
                            </m:r>
                          </m:sub>
                        </m:sSub>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𝑀</m:t>
                            </m:r>
                          </m:sub>
                        </m:sSub>
                        <m:r>
                          <a:rPr lang="en-US" sz="2400" b="0" i="1" smtClean="0">
                            <a:latin typeface="Cambria Math" panose="02040503050406030204" pitchFamily="18" charset="0"/>
                          </a:rPr>
                          <m:t> </m:t>
                        </m:r>
                      </m:sub>
                    </m:sSub>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𝑃</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𝑀</m:t>
                                    </m:r>
                                  </m:sub>
                                </m:sSub>
                              </m:den>
                            </m:f>
                          </m:e>
                        </m:d>
                      </m:e>
                      <m:sup>
                        <m:r>
                          <a:rPr lang="en-US" sz="2400" b="0" i="1" smtClean="0">
                            <a:latin typeface="Cambria Math" panose="02040503050406030204" pitchFamily="18" charset="0"/>
                          </a:rPr>
                          <m:t>2</m:t>
                        </m:r>
                      </m:sup>
                    </m:sSup>
                  </m:oMath>
                </a14:m>
                <a:endParaRPr lang="en-US" dirty="0"/>
              </a:p>
              <a:p>
                <a:pPr lvl="1"/>
                <a:r>
                  <a:rPr lang="en-US" sz="2000" dirty="0">
                    <a:latin typeface="Calibri-Bold"/>
                  </a:rPr>
                  <a:t>Assuming dynamic and kinematic similarity</a:t>
                </a:r>
                <a:endParaRPr lang="en-US" sz="2200" dirty="0">
                  <a:latin typeface="Calibri-Bold"/>
                </a:endParaRPr>
              </a:p>
              <a:p>
                <a:pPr marL="0" indent="0">
                  <a:buNone/>
                </a:pPr>
                <a:endParaRPr lang="en-US" sz="2400" dirty="0">
                  <a:latin typeface="Calibri-Bold"/>
                </a:endParaRPr>
              </a:p>
              <a:p>
                <a:pPr marL="0" indent="0">
                  <a:buNone/>
                </a:pPr>
                <a:r>
                  <a:rPr lang="en-US" sz="2400" dirty="0">
                    <a:latin typeface="Calibri-Bold"/>
                  </a:rPr>
                  <a:t>Using model velocity of </a:t>
                </a:r>
                <a14:m>
                  <m:oMath xmlns:m="http://schemas.openxmlformats.org/officeDocument/2006/math">
                    <m:r>
                      <a:rPr lang="en-US" sz="2400" i="1" dirty="0" smtClean="0">
                        <a:latin typeface="Cambria Math" panose="02040503050406030204" pitchFamily="18" charset="0"/>
                      </a:rPr>
                      <m:t>44.66 </m:t>
                    </m:r>
                    <m:r>
                      <a:rPr lang="en-US" sz="2400" i="1" dirty="0" smtClean="0">
                        <a:latin typeface="Cambria Math" panose="02040503050406030204" pitchFamily="18" charset="0"/>
                      </a:rPr>
                      <m:t>𝑚</m:t>
                    </m:r>
                    <m:r>
                      <a:rPr lang="en-US" sz="2400" i="1" dirty="0" smtClean="0">
                        <a:latin typeface="Cambria Math" panose="02040503050406030204" pitchFamily="18" charset="0"/>
                      </a:rPr>
                      <m:t>/</m:t>
                    </m:r>
                    <m:r>
                      <a:rPr lang="en-US" sz="2400" i="1" dirty="0" smtClean="0">
                        <a:latin typeface="Cambria Math" panose="02040503050406030204" pitchFamily="18" charset="0"/>
                      </a:rPr>
                      <m:t>𝑠</m:t>
                    </m:r>
                  </m:oMath>
                </a14:m>
                <a:r>
                  <a:rPr lang="en-US" sz="2400" dirty="0">
                    <a:latin typeface="Calibri-Bold"/>
                  </a:rPr>
                  <a:t> and prototype velocity of </a:t>
                </a:r>
                <a14:m>
                  <m:oMath xmlns:m="http://schemas.openxmlformats.org/officeDocument/2006/math">
                    <m:r>
                      <a:rPr lang="en-US" sz="2400" i="1" dirty="0" smtClean="0">
                        <a:latin typeface="Cambria Math" panose="02040503050406030204" pitchFamily="18" charset="0"/>
                      </a:rPr>
                      <m:t>205.13 </m:t>
                    </m:r>
                    <m:r>
                      <a:rPr lang="en-US" sz="2400" i="1" dirty="0" smtClean="0">
                        <a:latin typeface="Cambria Math" panose="02040503050406030204" pitchFamily="18" charset="0"/>
                      </a:rPr>
                      <m:t>𝑚</m:t>
                    </m:r>
                    <m:r>
                      <a:rPr lang="en-US" sz="2400" i="1" dirty="0" smtClean="0">
                        <a:latin typeface="Cambria Math" panose="02040503050406030204" pitchFamily="18" charset="0"/>
                      </a:rPr>
                      <m:t>/</m:t>
                    </m:r>
                    <m:r>
                      <a:rPr lang="en-US" sz="2400" i="1" dirty="0" smtClean="0">
                        <a:latin typeface="Cambria Math" panose="02040503050406030204" pitchFamily="18" charset="0"/>
                      </a:rPr>
                      <m:t>𝑠</m:t>
                    </m:r>
                  </m:oMath>
                </a14:m>
                <a:endParaRPr lang="en-US" sz="2400" dirty="0">
                  <a:latin typeface="Calibri-Bold"/>
                </a:endParaRPr>
              </a:p>
              <a:p>
                <a:pPr marL="0" indent="0">
                  <a:buNone/>
                </a:pPr>
                <a:r>
                  <a:rPr lang="en-US" sz="2400" dirty="0">
                    <a:latin typeface="Calibri-Bold"/>
                  </a:rPr>
                  <a:t>	Upper bound found at </a:t>
                </a:r>
                <a14:m>
                  <m:oMath xmlns:m="http://schemas.openxmlformats.org/officeDocument/2006/math">
                    <m:r>
                      <a:rPr lang="en-US" sz="2400" b="0" i="1" smtClean="0">
                        <a:latin typeface="Cambria Math" panose="02040503050406030204" pitchFamily="18" charset="0"/>
                      </a:rPr>
                      <m:t>30</m:t>
                    </m:r>
                    <m:r>
                      <a:rPr lang="en-US" sz="2400" b="0" i="1" smtClean="0">
                        <a:latin typeface="Cambria Math" panose="02040503050406030204" pitchFamily="18" charset="0"/>
                        <a:ea typeface="Cambria Math" panose="02040503050406030204" pitchFamily="18" charset="0"/>
                      </a:rPr>
                      <m:t>°</m:t>
                    </m:r>
                  </m:oMath>
                </a14:m>
                <a:r>
                  <a:rPr lang="en-US" sz="2400" dirty="0">
                    <a:latin typeface="Calibri-Bold"/>
                  </a:rPr>
                  <a:t> with turbulent flow inducing airbrake surface:</a:t>
                </a:r>
              </a:p>
              <a:p>
                <a:pPr marL="0" indent="0">
                  <a:buNone/>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𝑃</m:t>
                            </m:r>
                          </m:sub>
                        </m:sSub>
                      </m:sub>
                    </m:sSub>
                    <m:r>
                      <a:rPr lang="en-US" sz="2400" b="0" i="1" smtClean="0">
                        <a:latin typeface="Cambria Math" panose="02040503050406030204" pitchFamily="18" charset="0"/>
                      </a:rPr>
                      <m:t>=278.32</m:t>
                    </m:r>
                    <m:r>
                      <a:rPr lang="en-US" sz="2400" b="0" i="1" smtClean="0">
                        <a:latin typeface="Cambria Math" panose="02040503050406030204" pitchFamily="18" charset="0"/>
                      </a:rPr>
                      <m:t>𝑁</m:t>
                    </m:r>
                  </m:oMath>
                </a14:m>
                <a:endParaRPr lang="en-US" sz="2400" dirty="0">
                  <a:latin typeface="Calibri-Bold"/>
                </a:endParaRPr>
              </a:p>
              <a:p>
                <a:pPr marL="0" indent="0">
                  <a:buNone/>
                </a:pPr>
                <a:endParaRPr lang="en-US" sz="2400" dirty="0">
                  <a:latin typeface="Calibri-Bold"/>
                </a:endParaRPr>
              </a:p>
              <a:p>
                <a:pPr marL="0" indent="0">
                  <a:buNone/>
                </a:pPr>
                <a:r>
                  <a:rPr lang="en-US" sz="2400" dirty="0">
                    <a:latin typeface="Calibri-Bold"/>
                  </a:rPr>
                  <a:t>	Lower bound found at </a:t>
                </a:r>
                <a14:m>
                  <m:oMath xmlns:m="http://schemas.openxmlformats.org/officeDocument/2006/math">
                    <m:r>
                      <a:rPr lang="en-US" sz="2400" b="0" i="1" smtClean="0">
                        <a:latin typeface="Cambria Math" panose="02040503050406030204" pitchFamily="18" charset="0"/>
                      </a:rPr>
                      <m:t>5</m:t>
                    </m:r>
                    <m:r>
                      <a:rPr lang="en-US" sz="2400" b="0" i="1" smtClean="0">
                        <a:latin typeface="Cambria Math" panose="02040503050406030204" pitchFamily="18" charset="0"/>
                        <a:ea typeface="Cambria Math" panose="02040503050406030204" pitchFamily="18" charset="0"/>
                      </a:rPr>
                      <m:t>°</m:t>
                    </m:r>
                  </m:oMath>
                </a14:m>
                <a:r>
                  <a:rPr lang="en-US" sz="2400" dirty="0">
                    <a:latin typeface="Calibri-Bold"/>
                  </a:rPr>
                  <a:t> with laminar flow inducing airbrake surface:</a:t>
                </a:r>
              </a:p>
              <a:p>
                <a:pPr marL="0" indent="0">
                  <a:buNone/>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𝑃</m:t>
                            </m:r>
                          </m:sub>
                        </m:sSub>
                      </m:sub>
                    </m:sSub>
                    <m:r>
                      <a:rPr lang="en-US" sz="2400" b="0" i="1" smtClean="0">
                        <a:latin typeface="Cambria Math" panose="02040503050406030204" pitchFamily="18" charset="0"/>
                      </a:rPr>
                      <m:t>=3.16</m:t>
                    </m:r>
                    <m:r>
                      <a:rPr lang="en-US" sz="2400" b="0" i="1" smtClean="0">
                        <a:latin typeface="Cambria Math" panose="02040503050406030204" pitchFamily="18" charset="0"/>
                      </a:rPr>
                      <m:t>𝑁</m:t>
                    </m:r>
                  </m:oMath>
                </a14:m>
                <a:endParaRPr lang="en-US" sz="2400" dirty="0">
                  <a:latin typeface="Calibri-Bold"/>
                </a:endParaRPr>
              </a:p>
              <a:p>
                <a:pPr marL="0" indent="0">
                  <a:buNone/>
                </a:pPr>
                <a:endParaRPr lang="en-US" sz="2400" dirty="0">
                  <a:latin typeface="Acumin Pro"/>
                </a:endParaRPr>
              </a:p>
              <a:p>
                <a:pPr marL="0" indent="0">
                  <a:buNone/>
                </a:pPr>
                <a:endParaRPr lang="en-US" sz="2400" dirty="0">
                  <a:latin typeface="Calibri-Bold"/>
                </a:endParaRPr>
              </a:p>
              <a:p>
                <a:pPr marL="0" indent="0">
                  <a:buNone/>
                </a:pPr>
                <a:endParaRPr lang="en-US" dirty="0">
                  <a:latin typeface="Acumin Pro"/>
                </a:endParaRPr>
              </a:p>
              <a:p>
                <a:pPr marL="0" indent="0">
                  <a:buNone/>
                </a:pPr>
                <a:endParaRPr lang="en-US" sz="2400" dirty="0">
                  <a:latin typeface="Calibri-Bold"/>
                </a:endParaRPr>
              </a:p>
              <a:p>
                <a:pPr marL="0" indent="0">
                  <a:buNone/>
                </a:pPr>
                <a:endParaRPr lang="en-US" sz="2400" dirty="0">
                  <a:latin typeface="Calibri-Bold"/>
                </a:endParaRPr>
              </a:p>
              <a:p>
                <a:endParaRPr lang="en-US" sz="2400" dirty="0"/>
              </a:p>
            </p:txBody>
          </p:sp>
        </mc:Choice>
        <mc:Fallback xmlns="">
          <p:sp>
            <p:nvSpPr>
              <p:cNvPr id="4" name="Body Text">
                <a:extLst>
                  <a:ext uri="{FF2B5EF4-FFF2-40B4-BE49-F238E27FC236}">
                    <a16:creationId xmlns:a16="http://schemas.microsoft.com/office/drawing/2014/main" id="{1D37C11B-143A-F242-BB46-7995C2A2FD98}"/>
                  </a:ext>
                </a:extLst>
              </p:cNvPr>
              <p:cNvSpPr>
                <a:spLocks noGrp="1" noRot="1" noChangeAspect="1" noMove="1" noResize="1" noEditPoints="1" noAdjustHandles="1" noChangeArrowheads="1" noChangeShapeType="1" noTextEdit="1"/>
              </p:cNvSpPr>
              <p:nvPr>
                <p:ph type="body" sz="quarter" idx="14"/>
              </p:nvPr>
            </p:nvSpPr>
            <p:spPr>
              <a:xfrm>
                <a:off x="1043552" y="1141616"/>
                <a:ext cx="9706826" cy="4406567"/>
              </a:xfrm>
              <a:blipFill>
                <a:blip r:embed="rId5"/>
                <a:stretch>
                  <a:fillRect l="-1883" t="-277"/>
                </a:stretch>
              </a:blipFill>
            </p:spPr>
            <p:txBody>
              <a:bodyPr/>
              <a:lstStyle/>
              <a:p>
                <a:r>
                  <a:rPr lang="en-US">
                    <a:noFill/>
                  </a:rPr>
                  <a:t> </a:t>
                </a:r>
              </a:p>
            </p:txBody>
          </p:sp>
        </mc:Fallback>
      </mc:AlternateContent>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4/22/2023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9</a:t>
            </a:fld>
            <a:endParaRPr lang="en-US"/>
          </a:p>
        </p:txBody>
      </p:sp>
      <p:sp>
        <p:nvSpPr>
          <p:cNvPr id="8" name="Title">
            <a:extLst>
              <a:ext uri="{FF2B5EF4-FFF2-40B4-BE49-F238E27FC236}">
                <a16:creationId xmlns:a16="http://schemas.microsoft.com/office/drawing/2014/main" id="{256B7F08-EF4E-20F5-85E3-5971815A59F4}"/>
              </a:ext>
            </a:extLst>
          </p:cNvPr>
          <p:cNvSpPr txBox="1">
            <a:spLocks/>
          </p:cNvSpPr>
          <p:nvPr/>
        </p:nvSpPr>
        <p:spPr bwMode="blackWhite">
          <a:xfrm>
            <a:off x="1043552" y="360554"/>
            <a:ext cx="9234309" cy="51244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dirty="0"/>
              <a:t>Implications</a:t>
            </a:r>
          </a:p>
        </p:txBody>
      </p:sp>
      <p:pic>
        <p:nvPicPr>
          <p:cNvPr id="39" name="Audio 38">
            <a:hlinkClick r:id="" action="ppaction://media"/>
            <a:extLst>
              <a:ext uri="{FF2B5EF4-FFF2-40B4-BE49-F238E27FC236}">
                <a16:creationId xmlns:a16="http://schemas.microsoft.com/office/drawing/2014/main" id="{3CD7907D-7393-2A29-E41D-125CBE1986A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20808601"/>
      </p:ext>
    </p:extLst>
  </p:cSld>
  <p:clrMapOvr>
    <a:masterClrMapping/>
  </p:clrMapOvr>
  <mc:AlternateContent xmlns:mc="http://schemas.openxmlformats.org/markup-compatibility/2006" xmlns:p14="http://schemas.microsoft.com/office/powerpoint/2010/main">
    <mc:Choice Requires="p14">
      <p:transition spd="med" p14:dur="700" advTm="63415">
        <p:fade/>
      </p:transition>
    </mc:Choice>
    <mc:Fallback xmlns="">
      <p:transition spd="med" advTm="634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4" id="{0CF47CF6-2426-AC4D-905D-6D20B8AA216B}" vid="{419CF352-DACA-A141-AB49-B01E07C3D7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CFBB9BB60479B4486285A8762637554" ma:contentTypeVersion="8" ma:contentTypeDescription="Create a new document." ma:contentTypeScope="" ma:versionID="63e1706ea8384a44d847af80eb73ec2f">
  <xsd:schema xmlns:xsd="http://www.w3.org/2001/XMLSchema" xmlns:xs="http://www.w3.org/2001/XMLSchema" xmlns:p="http://schemas.microsoft.com/office/2006/metadata/properties" xmlns:ns3="9936752e-4974-4d3a-ae30-9bbacb6e5376" xmlns:ns4="d52c7821-0fcc-4fe8-b977-b055ea0d1da7" targetNamespace="http://schemas.microsoft.com/office/2006/metadata/properties" ma:root="true" ma:fieldsID="e69fa67d675be84f2288e6a370ba7c12" ns3:_="" ns4:_="">
    <xsd:import namespace="9936752e-4974-4d3a-ae30-9bbacb6e5376"/>
    <xsd:import namespace="d52c7821-0fcc-4fe8-b977-b055ea0d1da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36752e-4974-4d3a-ae30-9bbacb6e53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2c7821-0fcc-4fe8-b977-b055ea0d1da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A13AE0-B0D3-4637-98F8-ADA3B23FC0A5}">
  <ds:schemaRefs>
    <ds:schemaRef ds:uri="http://schemas.microsoft.com/sharepoint/v3/contenttype/forms"/>
  </ds:schemaRefs>
</ds:datastoreItem>
</file>

<file path=customXml/itemProps2.xml><?xml version="1.0" encoding="utf-8"?>
<ds:datastoreItem xmlns:ds="http://schemas.openxmlformats.org/officeDocument/2006/customXml" ds:itemID="{10209C7D-CD02-4B77-8C72-87CBE71B4198}">
  <ds:schemaRefs>
    <ds:schemaRef ds:uri="http://schemas.microsoft.com/office/2006/metadata/properties"/>
    <ds:schemaRef ds:uri="http://purl.org/dc/elements/1.1/"/>
    <ds:schemaRef ds:uri="http://purl.org/dc/terms/"/>
    <ds:schemaRef ds:uri="d52c7821-0fcc-4fe8-b977-b055ea0d1da7"/>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9936752e-4974-4d3a-ae30-9bbacb6e5376"/>
    <ds:schemaRef ds:uri="http://purl.org/dc/dcmitype/"/>
  </ds:schemaRefs>
</ds:datastoreItem>
</file>

<file path=customXml/itemProps3.xml><?xml version="1.0" encoding="utf-8"?>
<ds:datastoreItem xmlns:ds="http://schemas.openxmlformats.org/officeDocument/2006/customXml" ds:itemID="{4212578B-AF3C-4CDC-B3FF-7547C9ACC1A1}">
  <ds:schemaRefs>
    <ds:schemaRef ds:uri="9936752e-4974-4d3a-ae30-9bbacb6e5376"/>
    <ds:schemaRef ds:uri="d52c7821-0fcc-4fe8-b977-b055ea0d1da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PU-CoE-Template_Gold_WideScreen</Template>
  <TotalTime>11</TotalTime>
  <Words>927</Words>
  <Application>Microsoft Office PowerPoint</Application>
  <PresentationFormat>Widescreen</PresentationFormat>
  <Paragraphs>122</Paragraphs>
  <Slides>11</Slides>
  <Notes>11</Notes>
  <HiddenSlides>0</HiddenSlides>
  <MMClips>11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vt:i4>
      </vt:variant>
    </vt:vector>
  </HeadingPairs>
  <TitlesOfParts>
    <vt:vector size="26" baseType="lpstr">
      <vt:lpstr>Times New Roman</vt:lpstr>
      <vt:lpstr>United Sans Cd Md</vt:lpstr>
      <vt:lpstr>Acumin Pro SemiCondensed</vt:lpstr>
      <vt:lpstr>Acumin Pro ExtraCondensed</vt:lpstr>
      <vt:lpstr>Acumin Pro</vt:lpstr>
      <vt:lpstr>Arial</vt:lpstr>
      <vt:lpstr>Acumin Pro Semibold</vt:lpstr>
      <vt:lpstr>Acumin Pro ExtraCondensed Smbd</vt:lpstr>
      <vt:lpstr>Cambria Math</vt:lpstr>
      <vt:lpstr>Calibri-Bold</vt:lpstr>
      <vt:lpstr>United Sans Reg Medium</vt:lpstr>
      <vt:lpstr>Calibri</vt:lpstr>
      <vt:lpstr>Wingdings</vt:lpstr>
      <vt:lpstr>Acumin Pro Medium</vt:lpstr>
      <vt:lpstr>Purdue1</vt:lpstr>
      <vt:lpstr>PowerPoint Presentation</vt:lpstr>
      <vt:lpstr>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Anilkumar</dc:creator>
  <cp:lastModifiedBy>Tharun, Agathiya</cp:lastModifiedBy>
  <cp:revision>3</cp:revision>
  <dcterms:created xsi:type="dcterms:W3CDTF">2022-10-27T12:01:25Z</dcterms:created>
  <dcterms:modified xsi:type="dcterms:W3CDTF">2023-04-22T20:01:29Z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0x0101001CFBB9BB60479B4486285A8762637554</vt:lpwstr>
  </property>
  <property fmtid="{D5CDD505-2E9C-101B-9397-08002B2CF9AE}" pid="3" name="MSIP_Label_4044bd30-2ed7-4c9d-9d12-46200872a97b_Enabled">
    <vt:lpwstr>true</vt:lpwstr>
  </property>
  <property fmtid="{D5CDD505-2E9C-101B-9397-08002B2CF9AE}" pid="4" name="MSIP_Label_4044bd30-2ed7-4c9d-9d12-46200872a97b_SetDate">
    <vt:lpwstr>2023-04-18T21:54:28Z</vt:lpwstr>
  </property>
  <property fmtid="{D5CDD505-2E9C-101B-9397-08002B2CF9AE}" pid="5" name="MSIP_Label_4044bd30-2ed7-4c9d-9d12-46200872a97b_Method">
    <vt:lpwstr>Standard</vt:lpwstr>
  </property>
  <property fmtid="{D5CDD505-2E9C-101B-9397-08002B2CF9AE}" pid="6" name="MSIP_Label_4044bd30-2ed7-4c9d-9d12-46200872a97b_Name">
    <vt:lpwstr>defa4170-0d19-0005-0004-bc88714345d2</vt:lpwstr>
  </property>
  <property fmtid="{D5CDD505-2E9C-101B-9397-08002B2CF9AE}" pid="7" name="MSIP_Label_4044bd30-2ed7-4c9d-9d12-46200872a97b_SiteId">
    <vt:lpwstr>4130bd39-7c53-419c-b1e5-8758d6d63f21</vt:lpwstr>
  </property>
  <property fmtid="{D5CDD505-2E9C-101B-9397-08002B2CF9AE}" pid="8" name="MSIP_Label_4044bd30-2ed7-4c9d-9d12-46200872a97b_ActionId">
    <vt:lpwstr>557d416b-0ef7-4605-a021-43c4ddea2608</vt:lpwstr>
  </property>
  <property fmtid="{D5CDD505-2E9C-101B-9397-08002B2CF9AE}" pid="9" name="MSIP_Label_4044bd30-2ed7-4c9d-9d12-46200872a97b_ContentBits">
    <vt:lpwstr>0</vt:lpwstr>
  </property>
</Properties>
</file>